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4" r:id="rId3"/>
    <p:sldId id="265" r:id="rId4"/>
    <p:sldId id="266" r:id="rId5"/>
    <p:sldId id="283" r:id="rId6"/>
    <p:sldId id="284" r:id="rId7"/>
    <p:sldId id="267" r:id="rId8"/>
    <p:sldId id="318" r:id="rId9"/>
    <p:sldId id="321" r:id="rId10"/>
    <p:sldId id="320" r:id="rId11"/>
    <p:sldId id="329" r:id="rId12"/>
    <p:sldId id="322" r:id="rId13"/>
    <p:sldId id="330" r:id="rId14"/>
    <p:sldId id="268" r:id="rId15"/>
    <p:sldId id="312" r:id="rId16"/>
    <p:sldId id="313" r:id="rId17"/>
    <p:sldId id="269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23" r:id="rId26"/>
    <p:sldId id="327" r:id="rId27"/>
    <p:sldId id="303" r:id="rId28"/>
    <p:sldId id="328" r:id="rId29"/>
    <p:sldId id="325" r:id="rId30"/>
    <p:sldId id="272" r:id="rId31"/>
    <p:sldId id="273" r:id="rId32"/>
    <p:sldId id="274" r:id="rId33"/>
    <p:sldId id="304" r:id="rId34"/>
    <p:sldId id="275" r:id="rId35"/>
    <p:sldId id="305" r:id="rId36"/>
    <p:sldId id="306" r:id="rId37"/>
    <p:sldId id="307" r:id="rId38"/>
    <p:sldId id="308" r:id="rId39"/>
    <p:sldId id="331" r:id="rId40"/>
    <p:sldId id="309" r:id="rId41"/>
    <p:sldId id="276" r:id="rId42"/>
    <p:sldId id="311" r:id="rId43"/>
    <p:sldId id="333" r:id="rId44"/>
    <p:sldId id="277" r:id="rId45"/>
    <p:sldId id="332" r:id="rId46"/>
    <p:sldId id="316" r:id="rId47"/>
    <p:sldId id="279" r:id="rId48"/>
    <p:sldId id="256" r:id="rId49"/>
    <p:sldId id="293" r:id="rId50"/>
    <p:sldId id="317" r:id="rId51"/>
    <p:sldId id="281" r:id="rId52"/>
  </p:sldIdLst>
  <p:sldSz cx="9144000" cy="6858000" type="screen4x3"/>
  <p:notesSz cx="7099300" cy="1023493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FFFF"/>
    <a:srgbClr val="8A8E3E"/>
    <a:srgbClr val="CC6600"/>
    <a:srgbClr val="FF0000"/>
    <a:srgbClr val="4DCD3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479"/>
    <p:restoredTop sz="94588"/>
  </p:normalViewPr>
  <p:slideViewPr>
    <p:cSldViewPr showGuides="1">
      <p:cViewPr varScale="1">
        <p:scale>
          <a:sx n="84" d="100"/>
          <a:sy n="84" d="100"/>
        </p:scale>
        <p:origin x="9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70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7" Type="http://schemas.openxmlformats.org/officeDocument/2006/relationships/image" Target="../media/image75.wmf"/><Relationship Id="rId6" Type="http://schemas.openxmlformats.org/officeDocument/2006/relationships/image" Target="../media/image74.wmf"/><Relationship Id="rId5" Type="http://schemas.openxmlformats.org/officeDocument/2006/relationships/image" Target="../media/image68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69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7.wmf"/><Relationship Id="rId1" Type="http://schemas.openxmlformats.org/officeDocument/2006/relationships/image" Target="../media/image86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image" Target="../media/image94.jpeg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wmf"/><Relationship Id="rId8" Type="http://schemas.openxmlformats.org/officeDocument/2006/relationships/image" Target="../media/image128.wmf"/><Relationship Id="rId7" Type="http://schemas.openxmlformats.org/officeDocument/2006/relationships/image" Target="../media/image127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0" Type="http://schemas.openxmlformats.org/officeDocument/2006/relationships/image" Target="../media/image130.wmf"/><Relationship Id="rId1" Type="http://schemas.openxmlformats.org/officeDocument/2006/relationships/image" Target="../media/image121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2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t" anchorCtr="0" compatLnSpc="1"/>
          <a:lstStyle>
            <a:lvl1pPr defTabSz="967105" eaLnBrk="1" hangingPunct="1">
              <a:spcBef>
                <a:spcPct val="0"/>
              </a:spcBef>
              <a:defRPr kumimoji="0" sz="13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t" anchorCtr="0" compatLnSpc="1"/>
          <a:lstStyle>
            <a:lvl1pPr algn="r" defTabSz="967105" eaLnBrk="1" hangingPunct="1">
              <a:spcBef>
                <a:spcPct val="0"/>
              </a:spcBef>
              <a:defRPr kumimoji="0" sz="13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b" anchorCtr="0" compatLnSpc="1"/>
          <a:lstStyle>
            <a:lvl1pPr defTabSz="967105" eaLnBrk="1" hangingPunct="1">
              <a:spcBef>
                <a:spcPct val="0"/>
              </a:spcBef>
              <a:defRPr kumimoji="0" sz="13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b" anchorCtr="0" compatLnSpc="1"/>
          <a:lstStyle>
            <a:lvl1pPr algn="r" defTabSz="967105" eaLnBrk="1" hangingPunct="1">
              <a:spcBef>
                <a:spcPct val="0"/>
              </a:spcBef>
              <a:defRPr kumimoji="0" sz="13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17F4437-B034-494E-8AE2-C7FDFC681685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t" anchorCtr="0" compatLnSpc="1"/>
          <a:lstStyle>
            <a:lvl1pPr defTabSz="967105" eaLnBrk="1" hangingPunct="1">
              <a:spcBef>
                <a:spcPct val="20000"/>
              </a:spcBef>
              <a:defRPr sz="1300">
                <a:solidFill>
                  <a:srgbClr val="0033CC"/>
                </a:solidFill>
              </a:defRPr>
            </a:lvl1pPr>
          </a:lstStyle>
          <a:p>
            <a:pPr marL="0" marR="0" lvl="0" indent="0" algn="l" defTabSz="9671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t" anchorCtr="0" compatLnSpc="1"/>
          <a:lstStyle>
            <a:lvl1pPr algn="r" defTabSz="967105" eaLnBrk="1" hangingPunct="1">
              <a:spcBef>
                <a:spcPct val="20000"/>
              </a:spcBef>
              <a:defRPr sz="1300">
                <a:solidFill>
                  <a:srgbClr val="0033CC"/>
                </a:solidFill>
              </a:defRPr>
            </a:lvl1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TextEdi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b" anchorCtr="0" compatLnSpc="1"/>
          <a:lstStyle>
            <a:lvl1pPr defTabSz="967105" eaLnBrk="1" hangingPunct="1">
              <a:spcBef>
                <a:spcPct val="20000"/>
              </a:spcBef>
              <a:defRPr sz="1300">
                <a:solidFill>
                  <a:srgbClr val="0033CC"/>
                </a:solidFill>
              </a:defRPr>
            </a:lvl1pPr>
          </a:lstStyle>
          <a:p>
            <a:pPr marL="0" marR="0" lvl="0" indent="0" algn="l" defTabSz="9671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4" tIns="48317" rIns="96634" bIns="48317" numCol="1" anchor="b" anchorCtr="0" compatLnSpc="1"/>
          <a:lstStyle>
            <a:lvl1pPr algn="r" defTabSz="967105" eaLnBrk="1" hangingPunct="1">
              <a:spcBef>
                <a:spcPct val="20000"/>
              </a:spcBef>
              <a:defRPr sz="1300">
                <a:solidFill>
                  <a:srgbClr val="0033CC"/>
                </a:solidFill>
              </a:defRPr>
            </a:lvl1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D58D5C8-17A2-49AE-BC5C-BCC9EF101BF4}" type="slidenum">
              <a:rPr kumimoji="1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027"/>
          <p:cNvSpPr>
            <a:spLocks noChangeArrowheads="1"/>
          </p:cNvSpPr>
          <p:nvPr/>
        </p:nvSpPr>
        <p:spPr bwMode="auto">
          <a:xfrm>
            <a:off x="0" y="609600"/>
            <a:ext cx="142875" cy="5903913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 w="9525">
            <a:solidFill>
              <a:schemeClr val="accent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1028"/>
          <p:cNvSpPr>
            <a:spLocks noChangeArrowheads="1"/>
          </p:cNvSpPr>
          <p:nvPr/>
        </p:nvSpPr>
        <p:spPr bwMode="auto">
          <a:xfrm flipH="1">
            <a:off x="0" y="762000"/>
            <a:ext cx="76200" cy="5686425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6350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1029"/>
          <p:cNvSpPr>
            <a:spLocks noChangeArrowheads="1"/>
          </p:cNvSpPr>
          <p:nvPr/>
        </p:nvSpPr>
        <p:spPr bwMode="auto">
          <a:xfrm>
            <a:off x="0" y="5994400"/>
            <a:ext cx="228600" cy="863600"/>
          </a:xfrm>
          <a:prstGeom prst="ellipse">
            <a:avLst/>
          </a:prstGeom>
          <a:solidFill>
            <a:srgbClr val="CC00CC">
              <a:alpha val="50195"/>
            </a:srgbClr>
          </a:solidFill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AutoShape 1030"/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flowChartAlternateProcess">
            <a:avLst/>
          </a:prstGeom>
          <a:solidFill>
            <a:srgbClr val="009900"/>
          </a:solidFill>
          <a:ln w="9525">
            <a:solidFill>
              <a:schemeClr val="accent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Monotype Sorts" pitchFamily="2" charset="2"/>
              <a:buNone/>
              <a:defRPr/>
            </a:pPr>
            <a:r>
              <a:rPr kumimoji="1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模拟电子技术基础</a:t>
            </a:r>
            <a:endParaRPr kumimoji="1" lang="zh-CN" alt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0" name="Picture 1035" descr="0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6659563"/>
            <a:ext cx="9144000" cy="12223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57.png"/><Relationship Id="rId2" Type="http://schemas.openxmlformats.org/officeDocument/2006/relationships/image" Target="../media/image56.wmf"/><Relationship Id="rId1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oleObject" Target="../embeddings/oleObject27.bin"/><Relationship Id="rId7" Type="http://schemas.openxmlformats.org/officeDocument/2006/relationships/image" Target="../media/image63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7.xml"/><Relationship Id="rId10" Type="http://schemas.openxmlformats.org/officeDocument/2006/relationships/audio" Target="../media/audio1.wav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63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oleObject" Target="../embeddings/oleObject33.bin"/><Relationship Id="rId7" Type="http://schemas.openxmlformats.org/officeDocument/2006/relationships/image" Target="../media/image63.wmf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1.bin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oleObject" Target="../embeddings/oleObject37.bin"/><Relationship Id="rId7" Type="http://schemas.openxmlformats.org/officeDocument/2006/relationships/image" Target="../media/image66.wmf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5.bin"/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7" Type="http://schemas.openxmlformats.org/officeDocument/2006/relationships/vmlDrawing" Target="../drawings/vmlDrawing11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70.wmf"/><Relationship Id="rId14" Type="http://schemas.openxmlformats.org/officeDocument/2006/relationships/oleObject" Target="../embeddings/oleObject40.bin"/><Relationship Id="rId13" Type="http://schemas.openxmlformats.org/officeDocument/2006/relationships/image" Target="../media/image69.wmf"/><Relationship Id="rId12" Type="http://schemas.openxmlformats.org/officeDocument/2006/relationships/oleObject" Target="../embeddings/oleObject39.bin"/><Relationship Id="rId11" Type="http://schemas.openxmlformats.org/officeDocument/2006/relationships/image" Target="../media/image68.wmf"/><Relationship Id="rId10" Type="http://schemas.openxmlformats.org/officeDocument/2006/relationships/oleObject" Target="../embeddings/oleObject38.bin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wmf"/><Relationship Id="rId8" Type="http://schemas.openxmlformats.org/officeDocument/2006/relationships/oleObject" Target="../embeddings/oleObject44.bin"/><Relationship Id="rId7" Type="http://schemas.openxmlformats.org/officeDocument/2006/relationships/image" Target="../media/image72.wmf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2.bin"/><Relationship Id="rId3" Type="http://schemas.openxmlformats.org/officeDocument/2006/relationships/image" Target="../media/image63.wmf"/><Relationship Id="rId2" Type="http://schemas.openxmlformats.org/officeDocument/2006/relationships/oleObject" Target="../embeddings/oleObject41.bin"/><Relationship Id="rId17" Type="http://schemas.openxmlformats.org/officeDocument/2006/relationships/vmlDrawing" Target="../drawings/vmlDrawing12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75.wmf"/><Relationship Id="rId14" Type="http://schemas.openxmlformats.org/officeDocument/2006/relationships/oleObject" Target="../embeddings/oleObject47.bin"/><Relationship Id="rId13" Type="http://schemas.openxmlformats.org/officeDocument/2006/relationships/image" Target="../media/image74.wmf"/><Relationship Id="rId12" Type="http://schemas.openxmlformats.org/officeDocument/2006/relationships/oleObject" Target="../embeddings/oleObject46.bin"/><Relationship Id="rId11" Type="http://schemas.openxmlformats.org/officeDocument/2006/relationships/image" Target="../media/image68.wmf"/><Relationship Id="rId10" Type="http://schemas.openxmlformats.org/officeDocument/2006/relationships/oleObject" Target="../embeddings/oleObject45.bin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77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64.wmf"/><Relationship Id="rId2" Type="http://schemas.openxmlformats.org/officeDocument/2006/relationships/oleObject" Target="../embeddings/oleObject48.bin"/><Relationship Id="rId17" Type="http://schemas.openxmlformats.org/officeDocument/2006/relationships/vmlDrawing" Target="../drawings/vmlDrawing13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69.wmf"/><Relationship Id="rId14" Type="http://schemas.openxmlformats.org/officeDocument/2006/relationships/oleObject" Target="../embeddings/oleObject54.bin"/><Relationship Id="rId13" Type="http://schemas.openxmlformats.org/officeDocument/2006/relationships/image" Target="../media/image80.wmf"/><Relationship Id="rId12" Type="http://schemas.openxmlformats.org/officeDocument/2006/relationships/oleObject" Target="../embeddings/oleObject53.bin"/><Relationship Id="rId11" Type="http://schemas.openxmlformats.org/officeDocument/2006/relationships/image" Target="../media/image79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audio" Target="../media/audio2.wav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7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6.bin"/><Relationship Id="rId3" Type="http://schemas.openxmlformats.org/officeDocument/2006/relationships/image" Target="../media/image6.jpeg"/><Relationship Id="rId2" Type="http://schemas.openxmlformats.org/officeDocument/2006/relationships/image" Target="../media/image86.png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55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emf"/><Relationship Id="rId1" Type="http://schemas.openxmlformats.org/officeDocument/2006/relationships/oleObject" Target="../embeddings/oleObject58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emf"/><Relationship Id="rId1" Type="http://schemas.openxmlformats.org/officeDocument/2006/relationships/oleObject" Target="../embeddings/oleObject59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8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6.xml"/><Relationship Id="rId10" Type="http://schemas.openxmlformats.org/officeDocument/2006/relationships/audio" Target="../media/audio1.wav"/><Relationship Id="rId1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oleObject" Target="../embeddings/oleObject6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oleObject" Target="../embeddings/oleObject62.bin"/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oleObject" Target="../embeddings/oleObject6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jpeg"/><Relationship Id="rId1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wmf"/><Relationship Id="rId8" Type="http://schemas.openxmlformats.org/officeDocument/2006/relationships/oleObject" Target="../embeddings/oleObject66.bin"/><Relationship Id="rId7" Type="http://schemas.openxmlformats.org/officeDocument/2006/relationships/image" Target="../media/image107.wmf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4.bin"/><Relationship Id="rId3" Type="http://schemas.openxmlformats.org/officeDocument/2006/relationships/image" Target="../media/image105.wmf"/><Relationship Id="rId2" Type="http://schemas.openxmlformats.org/officeDocument/2006/relationships/oleObject" Target="../embeddings/oleObject63.bin"/><Relationship Id="rId11" Type="http://schemas.openxmlformats.org/officeDocument/2006/relationships/vmlDrawing" Target="../drawings/vmlDrawing1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12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7.xml"/><Relationship Id="rId15" Type="http://schemas.openxmlformats.org/officeDocument/2006/relationships/audio" Target="../media/audio1.wav"/><Relationship Id="rId14" Type="http://schemas.openxmlformats.org/officeDocument/2006/relationships/audio" Target="../media/audio2.wav"/><Relationship Id="rId13" Type="http://schemas.openxmlformats.org/officeDocument/2006/relationships/image" Target="../media/image15.wmf"/><Relationship Id="rId12" Type="http://schemas.openxmlformats.org/officeDocument/2006/relationships/oleObject" Target="../embeddings/oleObject13.bin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12.bin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png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67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6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wmf"/><Relationship Id="rId8" Type="http://schemas.openxmlformats.org/officeDocument/2006/relationships/oleObject" Target="../embeddings/oleObject72.bin"/><Relationship Id="rId7" Type="http://schemas.openxmlformats.org/officeDocument/2006/relationships/image" Target="../media/image115.wmf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70.bin"/><Relationship Id="rId3" Type="http://schemas.openxmlformats.org/officeDocument/2006/relationships/image" Target="../media/image113.wmf"/><Relationship Id="rId2" Type="http://schemas.openxmlformats.org/officeDocument/2006/relationships/oleObject" Target="../embeddings/oleObject69.bin"/><Relationship Id="rId19" Type="http://schemas.openxmlformats.org/officeDocument/2006/relationships/vmlDrawing" Target="../drawings/vmlDrawing22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20.wmf"/><Relationship Id="rId16" Type="http://schemas.openxmlformats.org/officeDocument/2006/relationships/oleObject" Target="../embeddings/oleObject76.bin"/><Relationship Id="rId15" Type="http://schemas.openxmlformats.org/officeDocument/2006/relationships/image" Target="../media/image119.wmf"/><Relationship Id="rId14" Type="http://schemas.openxmlformats.org/officeDocument/2006/relationships/oleObject" Target="../embeddings/oleObject75.bin"/><Relationship Id="rId13" Type="http://schemas.openxmlformats.org/officeDocument/2006/relationships/image" Target="../media/image118.wmf"/><Relationship Id="rId12" Type="http://schemas.openxmlformats.org/officeDocument/2006/relationships/oleObject" Target="../embeddings/oleObject74.bin"/><Relationship Id="rId11" Type="http://schemas.openxmlformats.org/officeDocument/2006/relationships/image" Target="../media/image117.wmf"/><Relationship Id="rId10" Type="http://schemas.openxmlformats.org/officeDocument/2006/relationships/oleObject" Target="../embeddings/oleObject73.bin"/><Relationship Id="rId1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80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78.bin"/><Relationship Id="rId22" Type="http://schemas.openxmlformats.org/officeDocument/2006/relationships/vmlDrawing" Target="../drawings/vmlDrawing23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30.wmf"/><Relationship Id="rId2" Type="http://schemas.openxmlformats.org/officeDocument/2006/relationships/image" Target="../media/image121.wmf"/><Relationship Id="rId19" Type="http://schemas.openxmlformats.org/officeDocument/2006/relationships/oleObject" Target="../embeddings/oleObject86.bin"/><Relationship Id="rId18" Type="http://schemas.openxmlformats.org/officeDocument/2006/relationships/image" Target="../media/image129.wmf"/><Relationship Id="rId17" Type="http://schemas.openxmlformats.org/officeDocument/2006/relationships/oleObject" Target="../embeddings/oleObject85.bin"/><Relationship Id="rId16" Type="http://schemas.openxmlformats.org/officeDocument/2006/relationships/image" Target="../media/image128.wmf"/><Relationship Id="rId15" Type="http://schemas.openxmlformats.org/officeDocument/2006/relationships/oleObject" Target="../embeddings/oleObject84.bin"/><Relationship Id="rId14" Type="http://schemas.openxmlformats.org/officeDocument/2006/relationships/image" Target="../media/image127.wmf"/><Relationship Id="rId13" Type="http://schemas.openxmlformats.org/officeDocument/2006/relationships/oleObject" Target="../embeddings/oleObject83.bin"/><Relationship Id="rId12" Type="http://schemas.openxmlformats.org/officeDocument/2006/relationships/image" Target="../media/image126.wmf"/><Relationship Id="rId11" Type="http://schemas.openxmlformats.org/officeDocument/2006/relationships/oleObject" Target="../embeddings/oleObject82.bin"/><Relationship Id="rId10" Type="http://schemas.openxmlformats.org/officeDocument/2006/relationships/image" Target="../media/image125.wmf"/><Relationship Id="rId1" Type="http://schemas.openxmlformats.org/officeDocument/2006/relationships/oleObject" Target="../embeddings/oleObject77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4.bin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7.xml"/><Relationship Id="rId11" Type="http://schemas.openxmlformats.org/officeDocument/2006/relationships/audio" Target="../media/audio1.wav"/><Relationship Id="rId10" Type="http://schemas.openxmlformats.org/officeDocument/2006/relationships/audio" Target="../media/audio2.wav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19.png"/><Relationship Id="rId10" Type="http://schemas.openxmlformats.org/officeDocument/2006/relationships/vmlDrawing" Target="../drawings/vmlDrawing5.v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21.bin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wmf"/><Relationship Id="rId12" Type="http://schemas.openxmlformats.org/officeDocument/2006/relationships/oleObject" Target="../embeddings/oleObject22.bin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3090" name="Rectangle 2"/>
          <p:cNvSpPr/>
          <p:nvPr/>
        </p:nvSpPr>
        <p:spPr>
          <a:xfrm>
            <a:off x="2514600" y="0"/>
            <a:ext cx="3657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总复习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知识结构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091" name="Rectangle 3"/>
          <p:cNvSpPr/>
          <p:nvPr/>
        </p:nvSpPr>
        <p:spPr>
          <a:xfrm>
            <a:off x="295275" y="596900"/>
            <a:ext cx="914400" cy="904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092" name="Rectangle 4"/>
          <p:cNvSpPr/>
          <p:nvPr/>
        </p:nvSpPr>
        <p:spPr>
          <a:xfrm>
            <a:off x="304800" y="6096000"/>
            <a:ext cx="1038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093" name="Rectangle 5"/>
          <p:cNvSpPr/>
          <p:nvPr/>
        </p:nvSpPr>
        <p:spPr>
          <a:xfrm>
            <a:off x="228600" y="3505200"/>
            <a:ext cx="838200" cy="904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094" name="Rectangle 6"/>
          <p:cNvSpPr/>
          <p:nvPr/>
        </p:nvSpPr>
        <p:spPr>
          <a:xfrm>
            <a:off x="1476375" y="1052513"/>
            <a:ext cx="20812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二极管</a:t>
            </a:r>
            <a:r>
              <a:rPr lang="en-US" altLang="zh-CN" dirty="0">
                <a:latin typeface="Times New Roman" panose="02020603050405020304" pitchFamily="18" charset="0"/>
              </a:rPr>
              <a:t>(chap3)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095" name="Rectangle 7"/>
          <p:cNvSpPr/>
          <p:nvPr/>
        </p:nvSpPr>
        <p:spPr>
          <a:xfrm>
            <a:off x="1487488" y="1898650"/>
            <a:ext cx="174148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BJT(chap5)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096" name="Rectangle 8"/>
          <p:cNvSpPr/>
          <p:nvPr/>
        </p:nvSpPr>
        <p:spPr>
          <a:xfrm>
            <a:off x="1416050" y="1492250"/>
            <a:ext cx="2414588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场效应管</a:t>
            </a:r>
            <a:r>
              <a:rPr lang="en-US" altLang="zh-CN" dirty="0">
                <a:latin typeface="Times New Roman" panose="02020603050405020304" pitchFamily="18" charset="0"/>
              </a:rPr>
              <a:t>(chap4)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097" name="Rectangle 9"/>
          <p:cNvSpPr/>
          <p:nvPr/>
        </p:nvSpPr>
        <p:spPr>
          <a:xfrm>
            <a:off x="1403350" y="549275"/>
            <a:ext cx="26908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运算放大器</a:t>
            </a:r>
            <a:r>
              <a:rPr lang="en-US" altLang="zh-CN" dirty="0">
                <a:latin typeface="Times New Roman" panose="02020603050405020304" pitchFamily="18" charset="0"/>
              </a:rPr>
              <a:t>(chap2)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098" name="Rectangle 10"/>
          <p:cNvSpPr/>
          <p:nvPr/>
        </p:nvSpPr>
        <p:spPr>
          <a:xfrm>
            <a:off x="7602538" y="2906713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工作原理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099" name="Rectangle 11"/>
          <p:cNvSpPr/>
          <p:nvPr/>
        </p:nvSpPr>
        <p:spPr>
          <a:xfrm>
            <a:off x="7608888" y="3706813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工作特点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00" name="Rectangle 12"/>
          <p:cNvSpPr/>
          <p:nvPr/>
        </p:nvSpPr>
        <p:spPr>
          <a:xfrm>
            <a:off x="7526338" y="4346575"/>
            <a:ext cx="1635125" cy="895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性能指标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直流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交流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01" name="AutoShape 13"/>
          <p:cNvSpPr/>
          <p:nvPr/>
        </p:nvSpPr>
        <p:spPr>
          <a:xfrm>
            <a:off x="533400" y="1600200"/>
            <a:ext cx="304800" cy="18288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02" name="Rectangle 14"/>
          <p:cNvSpPr/>
          <p:nvPr/>
        </p:nvSpPr>
        <p:spPr>
          <a:xfrm>
            <a:off x="1219200" y="6096000"/>
            <a:ext cx="21637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正弦信号，</a:t>
            </a:r>
            <a:r>
              <a:rPr lang="en-US" altLang="zh-CN" dirty="0">
                <a:latin typeface="Times New Roman" panose="02020603050405020304" pitchFamily="18" charset="0"/>
              </a:rPr>
              <a:t>etc.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03" name="AutoShape 15"/>
          <p:cNvSpPr/>
          <p:nvPr/>
        </p:nvSpPr>
        <p:spPr>
          <a:xfrm>
            <a:off x="519113" y="4400550"/>
            <a:ext cx="304800" cy="1676400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04" name="Text Box 16"/>
          <p:cNvSpPr txBox="1"/>
          <p:nvPr/>
        </p:nvSpPr>
        <p:spPr>
          <a:xfrm>
            <a:off x="5181600" y="477838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结构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了解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05" name="Text Box 17"/>
          <p:cNvSpPr txBox="1"/>
          <p:nvPr/>
        </p:nvSpPr>
        <p:spPr>
          <a:xfrm>
            <a:off x="5105400" y="990600"/>
            <a:ext cx="277971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工作原理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06" name="Text Box 18"/>
          <p:cNvSpPr txBox="1"/>
          <p:nvPr/>
        </p:nvSpPr>
        <p:spPr>
          <a:xfrm>
            <a:off x="5181600" y="1447800"/>
            <a:ext cx="17668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特性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07" name="Text Box 19"/>
          <p:cNvSpPr txBox="1"/>
          <p:nvPr/>
        </p:nvSpPr>
        <p:spPr>
          <a:xfrm>
            <a:off x="5219700" y="1989138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参数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73108" name="Group 20"/>
          <p:cNvGrpSpPr/>
          <p:nvPr/>
        </p:nvGrpSpPr>
        <p:grpSpPr>
          <a:xfrm>
            <a:off x="4038600" y="609600"/>
            <a:ext cx="1143000" cy="1828800"/>
            <a:chOff x="2544" y="384"/>
            <a:chExt cx="720" cy="1152"/>
          </a:xfrm>
        </p:grpSpPr>
        <p:sp>
          <p:nvSpPr>
            <p:cNvPr id="4146" name="AutoShape 21"/>
            <p:cNvSpPr/>
            <p:nvPr/>
          </p:nvSpPr>
          <p:spPr>
            <a:xfrm rot="10800000">
              <a:off x="2544" y="384"/>
              <a:ext cx="432" cy="1152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47" name="AutoShape 22"/>
            <p:cNvSpPr/>
            <p:nvPr/>
          </p:nvSpPr>
          <p:spPr>
            <a:xfrm>
              <a:off x="2928" y="384"/>
              <a:ext cx="336" cy="1152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73111" name="AutoShape 23"/>
          <p:cNvSpPr/>
          <p:nvPr/>
        </p:nvSpPr>
        <p:spPr>
          <a:xfrm>
            <a:off x="990600" y="609600"/>
            <a:ext cx="533400" cy="1828800"/>
          </a:xfrm>
          <a:prstGeom prst="leftBrace">
            <a:avLst>
              <a:gd name="adj1" fmla="val 28571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73112" name="Group 24"/>
          <p:cNvGrpSpPr/>
          <p:nvPr/>
        </p:nvGrpSpPr>
        <p:grpSpPr>
          <a:xfrm>
            <a:off x="6629400" y="609600"/>
            <a:ext cx="1066800" cy="1828800"/>
            <a:chOff x="4176" y="384"/>
            <a:chExt cx="672" cy="1152"/>
          </a:xfrm>
        </p:grpSpPr>
        <p:sp>
          <p:nvSpPr>
            <p:cNvPr id="4144" name="AutoShape 25"/>
            <p:cNvSpPr/>
            <p:nvPr/>
          </p:nvSpPr>
          <p:spPr>
            <a:xfrm rot="10800000">
              <a:off x="4176" y="384"/>
              <a:ext cx="432" cy="1152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45" name="AutoShape 26"/>
            <p:cNvSpPr/>
            <p:nvPr/>
          </p:nvSpPr>
          <p:spPr>
            <a:xfrm>
              <a:off x="4512" y="384"/>
              <a:ext cx="336" cy="1152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73115" name="Text Box 27"/>
          <p:cNvSpPr txBox="1"/>
          <p:nvPr/>
        </p:nvSpPr>
        <p:spPr>
          <a:xfrm>
            <a:off x="7531100" y="549275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等效模型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116" name="Text Box 28"/>
          <p:cNvSpPr txBox="1"/>
          <p:nvPr/>
        </p:nvSpPr>
        <p:spPr>
          <a:xfrm>
            <a:off x="7467600" y="12192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外特性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17" name="Text Box 29"/>
          <p:cNvSpPr txBox="1"/>
          <p:nvPr/>
        </p:nvSpPr>
        <p:spPr>
          <a:xfrm>
            <a:off x="7543800" y="1828800"/>
            <a:ext cx="1600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使用方法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18" name="AutoShape 30"/>
          <p:cNvSpPr/>
          <p:nvPr/>
        </p:nvSpPr>
        <p:spPr>
          <a:xfrm>
            <a:off x="914400" y="2667000"/>
            <a:ext cx="533400" cy="2895600"/>
          </a:xfrm>
          <a:prstGeom prst="leftBrace">
            <a:avLst>
              <a:gd name="adj1" fmla="val 45238"/>
              <a:gd name="adj2" fmla="val 50000"/>
            </a:avLst>
          </a:prstGeom>
          <a:noFill/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19" name="Text Box 31"/>
          <p:cNvSpPr txBox="1"/>
          <p:nvPr/>
        </p:nvSpPr>
        <p:spPr>
          <a:xfrm>
            <a:off x="1371600" y="2743200"/>
            <a:ext cx="34623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基本放大电路</a:t>
            </a:r>
            <a:r>
              <a:rPr lang="en-US" altLang="zh-CN" dirty="0">
                <a:latin typeface="Times New Roman" panose="02020603050405020304" pitchFamily="18" charset="0"/>
              </a:rPr>
              <a:t>(FET,BJT)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0" name="Rectangle 32"/>
          <p:cNvSpPr/>
          <p:nvPr/>
        </p:nvSpPr>
        <p:spPr>
          <a:xfrm>
            <a:off x="1371600" y="3200400"/>
            <a:ext cx="30337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功率放大电路</a:t>
            </a:r>
            <a:r>
              <a:rPr lang="en-US" altLang="zh-CN" dirty="0">
                <a:latin typeface="Times New Roman" panose="02020603050405020304" pitchFamily="18" charset="0"/>
              </a:rPr>
              <a:t>(chap9)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1" name="Rectangle 33"/>
          <p:cNvSpPr/>
          <p:nvPr/>
        </p:nvSpPr>
        <p:spPr>
          <a:xfrm>
            <a:off x="1371600" y="3657600"/>
            <a:ext cx="30337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差分放大电路</a:t>
            </a:r>
            <a:r>
              <a:rPr lang="en-US" altLang="zh-CN" dirty="0">
                <a:latin typeface="Times New Roman" panose="02020603050405020304" pitchFamily="18" charset="0"/>
              </a:rPr>
              <a:t>(chap7)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2" name="Rectangle 34"/>
          <p:cNvSpPr/>
          <p:nvPr/>
        </p:nvSpPr>
        <p:spPr>
          <a:xfrm>
            <a:off x="1371600" y="4038600"/>
            <a:ext cx="30051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反馈放大电路</a:t>
            </a:r>
            <a:r>
              <a:rPr lang="en-US" altLang="zh-CN" dirty="0">
                <a:latin typeface="Times New Roman" panose="02020603050405020304" pitchFamily="18" charset="0"/>
              </a:rPr>
              <a:t>(chap8)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3" name="Rectangle 35"/>
          <p:cNvSpPr/>
          <p:nvPr/>
        </p:nvSpPr>
        <p:spPr>
          <a:xfrm>
            <a:off x="1371600" y="4419600"/>
            <a:ext cx="29956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基本运算电路</a:t>
            </a:r>
            <a:r>
              <a:rPr lang="en-US" altLang="zh-CN" dirty="0">
                <a:latin typeface="Times New Roman" panose="02020603050405020304" pitchFamily="18" charset="0"/>
              </a:rPr>
              <a:t>(chap2)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4" name="Rectangle 36"/>
          <p:cNvSpPr/>
          <p:nvPr/>
        </p:nvSpPr>
        <p:spPr>
          <a:xfrm>
            <a:off x="1371600" y="4800600"/>
            <a:ext cx="34972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正弦波产生电路</a:t>
            </a:r>
            <a:r>
              <a:rPr lang="en-US" altLang="zh-CN" dirty="0">
                <a:latin typeface="Times New Roman" panose="02020603050405020304" pitchFamily="18" charset="0"/>
              </a:rPr>
              <a:t>(chap10)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73125" name="Rectangle 37"/>
          <p:cNvSpPr/>
          <p:nvPr/>
        </p:nvSpPr>
        <p:spPr>
          <a:xfrm>
            <a:off x="1371600" y="5257800"/>
            <a:ext cx="31702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直流稳压电路</a:t>
            </a:r>
            <a:r>
              <a:rPr lang="en-US" altLang="zh-CN" dirty="0">
                <a:latin typeface="Times New Roman" panose="02020603050405020304" pitchFamily="18" charset="0"/>
              </a:rPr>
              <a:t>(chap11)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473126" name="Group 38"/>
          <p:cNvGrpSpPr/>
          <p:nvPr/>
        </p:nvGrpSpPr>
        <p:grpSpPr>
          <a:xfrm>
            <a:off x="4495800" y="2819400"/>
            <a:ext cx="1143000" cy="2743200"/>
            <a:chOff x="2544" y="384"/>
            <a:chExt cx="720" cy="1152"/>
          </a:xfrm>
        </p:grpSpPr>
        <p:sp>
          <p:nvSpPr>
            <p:cNvPr id="4142" name="AutoShape 39"/>
            <p:cNvSpPr/>
            <p:nvPr/>
          </p:nvSpPr>
          <p:spPr>
            <a:xfrm rot="10800000">
              <a:off x="2544" y="384"/>
              <a:ext cx="432" cy="1152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254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43" name="AutoShape 40"/>
            <p:cNvSpPr/>
            <p:nvPr/>
          </p:nvSpPr>
          <p:spPr>
            <a:xfrm>
              <a:off x="2928" y="384"/>
              <a:ext cx="336" cy="1152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254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73129" name="Group 41"/>
          <p:cNvGrpSpPr/>
          <p:nvPr/>
        </p:nvGrpSpPr>
        <p:grpSpPr>
          <a:xfrm>
            <a:off x="4800600" y="2895600"/>
            <a:ext cx="615950" cy="2516188"/>
            <a:chOff x="3174" y="1824"/>
            <a:chExt cx="388" cy="1585"/>
          </a:xfrm>
        </p:grpSpPr>
        <p:sp>
          <p:nvSpPr>
            <p:cNvPr id="4140" name="Text Box 42"/>
            <p:cNvSpPr txBox="1"/>
            <p:nvPr/>
          </p:nvSpPr>
          <p:spPr>
            <a:xfrm>
              <a:off x="3174" y="1824"/>
              <a:ext cx="346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p>
              <a:pPr eaLnBrk="1" hangingPunct="1">
                <a:spcBef>
                  <a:spcPct val="2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基本分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41" name="Text Box 43"/>
            <p:cNvSpPr txBox="1"/>
            <p:nvPr/>
          </p:nvSpPr>
          <p:spPr>
            <a:xfrm>
              <a:off x="3216" y="2784"/>
              <a:ext cx="346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>
              <a:spAutoFit/>
            </a:bodyPr>
            <a:p>
              <a:pPr eaLnBrk="1" hangingPunct="1">
                <a:spcBef>
                  <a:spcPct val="2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析方法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73132" name="Text Box 44"/>
          <p:cNvSpPr txBox="1"/>
          <p:nvPr/>
        </p:nvSpPr>
        <p:spPr>
          <a:xfrm>
            <a:off x="5486400" y="2895600"/>
            <a:ext cx="21097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图解分析法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33" name="Text Box 45"/>
          <p:cNvSpPr txBox="1"/>
          <p:nvPr/>
        </p:nvSpPr>
        <p:spPr>
          <a:xfrm>
            <a:off x="5465763" y="3324225"/>
            <a:ext cx="2181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小信号模型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134" name="Text Box 46"/>
          <p:cNvSpPr txBox="1"/>
          <p:nvPr/>
        </p:nvSpPr>
        <p:spPr>
          <a:xfrm>
            <a:off x="5486400" y="3962400"/>
            <a:ext cx="29019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瞬时极性法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35" name="Text Box 47"/>
          <p:cNvSpPr txBox="1"/>
          <p:nvPr/>
        </p:nvSpPr>
        <p:spPr>
          <a:xfrm>
            <a:off x="5486400" y="4495800"/>
            <a:ext cx="2181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输出短路法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3136" name="Text Box 48"/>
          <p:cNvSpPr txBox="1"/>
          <p:nvPr/>
        </p:nvSpPr>
        <p:spPr>
          <a:xfrm>
            <a:off x="5562600" y="5029200"/>
            <a:ext cx="253841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虚短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虚断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73137" name="Group 49"/>
          <p:cNvGrpSpPr/>
          <p:nvPr/>
        </p:nvGrpSpPr>
        <p:grpSpPr>
          <a:xfrm>
            <a:off x="7010400" y="2819400"/>
            <a:ext cx="685800" cy="2743200"/>
            <a:chOff x="2544" y="384"/>
            <a:chExt cx="720" cy="1152"/>
          </a:xfrm>
        </p:grpSpPr>
        <p:sp>
          <p:nvSpPr>
            <p:cNvPr id="4138" name="AutoShape 50"/>
            <p:cNvSpPr/>
            <p:nvPr/>
          </p:nvSpPr>
          <p:spPr>
            <a:xfrm rot="10800000">
              <a:off x="2544" y="384"/>
              <a:ext cx="432" cy="1152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254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139" name="AutoShape 51"/>
            <p:cNvSpPr/>
            <p:nvPr/>
          </p:nvSpPr>
          <p:spPr>
            <a:xfrm>
              <a:off x="2928" y="384"/>
              <a:ext cx="336" cy="1152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254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7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73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3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7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7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7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7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7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73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73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73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73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73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7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73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73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73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7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7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7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7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73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73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7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7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7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7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090" grpId="0"/>
      <p:bldP spid="473091" grpId="0"/>
      <p:bldP spid="473092" grpId="0"/>
      <p:bldP spid="473093" grpId="0"/>
      <p:bldP spid="473094" grpId="0"/>
      <p:bldP spid="473095" grpId="0"/>
      <p:bldP spid="473096" grpId="0"/>
      <p:bldP spid="473097" grpId="0"/>
      <p:bldP spid="473098" grpId="0"/>
      <p:bldP spid="473099" grpId="0"/>
      <p:bldP spid="473100" grpId="0"/>
      <p:bldP spid="473101" grpId="0" animBg="1"/>
      <p:bldP spid="473102" grpId="0"/>
      <p:bldP spid="473103" grpId="0" animBg="1"/>
      <p:bldP spid="473104" grpId="0"/>
      <p:bldP spid="473105" grpId="0"/>
      <p:bldP spid="473106" grpId="0"/>
      <p:bldP spid="473107" grpId="0"/>
      <p:bldP spid="473111" grpId="0" animBg="1"/>
      <p:bldP spid="473115" grpId="0"/>
      <p:bldP spid="473116" grpId="0"/>
      <p:bldP spid="473117" grpId="0"/>
      <p:bldP spid="473118" grpId="0" animBg="1"/>
      <p:bldP spid="473119" grpId="0"/>
      <p:bldP spid="473120" grpId="0"/>
      <p:bldP spid="473121" grpId="0"/>
      <p:bldP spid="473122" grpId="0"/>
      <p:bldP spid="473123" grpId="0"/>
      <p:bldP spid="473124" grpId="0"/>
      <p:bldP spid="473125" grpId="0"/>
      <p:bldP spid="473132" grpId="0"/>
      <p:bldP spid="473133" grpId="0"/>
      <p:bldP spid="473134" grpId="0"/>
      <p:bldP spid="473135" grpId="0"/>
      <p:bldP spid="4731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476250"/>
            <a:ext cx="8909050" cy="5473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 Box 2"/>
          <p:cNvSpPr txBox="1"/>
          <p:nvPr/>
        </p:nvSpPr>
        <p:spPr>
          <a:xfrm>
            <a:off x="539750" y="476250"/>
            <a:ext cx="4464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Chap3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二极管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7187" name="Rectangle 3"/>
          <p:cNvSpPr/>
          <p:nvPr/>
        </p:nvSpPr>
        <p:spPr>
          <a:xfrm>
            <a:off x="395288" y="1125538"/>
            <a:ext cx="8748712" cy="126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、半导体导电的特点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本征激发、空穴、载流子；掺杂、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型、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</a:rPr>
              <a:t>型、多数载流子、少数载流子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7188" name="Rectangle 4"/>
          <p:cNvSpPr/>
          <p:nvPr/>
        </p:nvSpPr>
        <p:spPr>
          <a:xfrm>
            <a:off x="468313" y="2852738"/>
            <a:ext cx="8207375" cy="126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PN</a:t>
            </a:r>
            <a:r>
              <a:rPr lang="zh-CN" altLang="en-US" dirty="0">
                <a:latin typeface="Times New Roman" panose="02020603050405020304" pitchFamily="18" charset="0"/>
              </a:rPr>
              <a:t>结的特性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PN</a:t>
            </a:r>
            <a:r>
              <a:rPr lang="zh-CN" altLang="en-US" dirty="0">
                <a:latin typeface="Times New Roman" panose="02020603050405020304" pitchFamily="18" charset="0"/>
              </a:rPr>
              <a:t>结的形成，扩散、漂移、内电场；</a:t>
            </a:r>
            <a:r>
              <a:rPr lang="en-US" altLang="zh-CN" dirty="0">
                <a:latin typeface="Times New Roman" panose="02020603050405020304" pitchFamily="18" charset="0"/>
              </a:rPr>
              <a:t>PN</a:t>
            </a:r>
            <a:r>
              <a:rPr lang="zh-CN" altLang="en-US" dirty="0">
                <a:latin typeface="Times New Roman" panose="02020603050405020304" pitchFamily="18" charset="0"/>
              </a:rPr>
              <a:t>结的单向导电性；</a:t>
            </a:r>
            <a:r>
              <a:rPr lang="en-US" altLang="zh-CN" dirty="0">
                <a:latin typeface="Times New Roman" panose="02020603050405020304" pitchFamily="18" charset="0"/>
              </a:rPr>
              <a:t>PN</a:t>
            </a:r>
            <a:r>
              <a:rPr lang="zh-CN" altLang="en-US" dirty="0">
                <a:latin typeface="Times New Roman" panose="02020603050405020304" pitchFamily="18" charset="0"/>
              </a:rPr>
              <a:t>结的击穿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7189" name="Rectangle 5"/>
          <p:cNvSpPr/>
          <p:nvPr/>
        </p:nvSpPr>
        <p:spPr>
          <a:xfrm>
            <a:off x="323850" y="4437063"/>
            <a:ext cx="8820150" cy="126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、二极管（含稳压二极管）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 伏安特性，</a:t>
            </a:r>
            <a:r>
              <a:rPr lang="en-US" altLang="zh-CN" dirty="0">
                <a:latin typeface="Times New Roman" panose="02020603050405020304" pitchFamily="18" charset="0"/>
              </a:rPr>
              <a:t>PN</a:t>
            </a:r>
            <a:r>
              <a:rPr lang="zh-CN" altLang="en-US" dirty="0">
                <a:latin typeface="Times New Roman" panose="02020603050405020304" pitchFamily="18" charset="0"/>
              </a:rPr>
              <a:t>结方程，门坎电压；二极管导通、截止状态判断；二极管的模型（理想、恒压降）；二极管应用电路及分析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  <p:bldP spid="477188" grpId="0"/>
      <p:bldP spid="4771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 Box 2"/>
          <p:cNvSpPr txBox="1"/>
          <p:nvPr/>
        </p:nvSpPr>
        <p:spPr>
          <a:xfrm>
            <a:off x="395288" y="115888"/>
            <a:ext cx="4464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Chap3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二极管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981075"/>
            <a:ext cx="8648700" cy="381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395288" y="115888"/>
            <a:ext cx="4464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Chap3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二极管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928688"/>
            <a:ext cx="2806700" cy="200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63" y="981075"/>
            <a:ext cx="3448050" cy="1987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2824163"/>
            <a:ext cx="3214688" cy="209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63" y="3068638"/>
            <a:ext cx="3457575" cy="201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539750" y="476250"/>
            <a:ext cx="48958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Chap4 MOS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管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0259" name="Text Box 3"/>
          <p:cNvSpPr txBox="1"/>
          <p:nvPr/>
        </p:nvSpPr>
        <p:spPr>
          <a:xfrm>
            <a:off x="468313" y="1412875"/>
            <a:ext cx="72723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①</a:t>
            </a:r>
            <a:r>
              <a:rPr lang="en-US" altLang="zh-CN" dirty="0">
                <a:latin typeface="Times New Roman" panose="02020603050405020304" pitchFamily="18" charset="0"/>
              </a:rPr>
              <a:t>MOSFET</a:t>
            </a:r>
            <a:r>
              <a:rPr lang="zh-CN" altLang="en-US" dirty="0">
                <a:latin typeface="Times New Roman" panose="02020603050405020304" pitchFamily="18" charset="0"/>
              </a:rPr>
              <a:t>的工作原理、特性曲线、主要参数。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0260" name="Text Box 4"/>
          <p:cNvSpPr txBox="1"/>
          <p:nvPr/>
        </p:nvSpPr>
        <p:spPr>
          <a:xfrm>
            <a:off x="539750" y="2924175"/>
            <a:ext cx="727233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②</a:t>
            </a:r>
            <a:r>
              <a:rPr lang="en-US" altLang="zh-CN" dirty="0">
                <a:latin typeface="Times New Roman" panose="02020603050405020304" pitchFamily="18" charset="0"/>
              </a:rPr>
              <a:t>MOSFET</a:t>
            </a:r>
            <a:r>
              <a:rPr lang="zh-CN" altLang="en-US" dirty="0">
                <a:latin typeface="Times New Roman" panose="02020603050405020304" pitchFamily="18" charset="0"/>
              </a:rPr>
              <a:t>的静态和动态分析。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/>
      <p:bldP spid="4802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6883" name="Picture 3" descr="sedr42021_04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0" y="3638550"/>
            <a:ext cx="4248150" cy="249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688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20713"/>
            <a:ext cx="3000375" cy="316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6887" name="Line 7"/>
          <p:cNvSpPr/>
          <p:nvPr/>
        </p:nvSpPr>
        <p:spPr>
          <a:xfrm>
            <a:off x="2439988" y="1917700"/>
            <a:ext cx="0" cy="792163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6888" name="Line 8"/>
          <p:cNvSpPr/>
          <p:nvPr/>
        </p:nvSpPr>
        <p:spPr>
          <a:xfrm>
            <a:off x="2484438" y="2306638"/>
            <a:ext cx="358775" cy="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stealth" w="med" len="med"/>
          </a:ln>
        </p:spPr>
      </p:sp>
      <p:pic>
        <p:nvPicPr>
          <p:cNvPr id="50688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38" y="693738"/>
            <a:ext cx="3816350" cy="301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5068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0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0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6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6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6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2"/>
          <p:cNvSpPr txBox="1"/>
          <p:nvPr/>
        </p:nvSpPr>
        <p:spPr>
          <a:xfrm>
            <a:off x="446088" y="177800"/>
            <a:ext cx="49688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Chap5 BJT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三极管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8211" name="Rectangle 3"/>
          <p:cNvSpPr/>
          <p:nvPr/>
        </p:nvSpPr>
        <p:spPr>
          <a:xfrm>
            <a:off x="368300" y="908050"/>
            <a:ext cx="8820150" cy="1349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、基本概念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BJT</a:t>
            </a:r>
            <a:r>
              <a:rPr lang="zh-CN" altLang="en-US" dirty="0">
                <a:latin typeface="Times New Roman" panose="02020603050405020304" pitchFamily="18" charset="0"/>
              </a:rPr>
              <a:t>的结构；</a:t>
            </a:r>
            <a:r>
              <a:rPr lang="en-US" altLang="zh-CN" dirty="0">
                <a:latin typeface="Times New Roman" panose="02020603050405020304" pitchFamily="18" charset="0"/>
              </a:rPr>
              <a:t>BJT</a:t>
            </a:r>
            <a:r>
              <a:rPr lang="zh-CN" altLang="en-US" dirty="0">
                <a:latin typeface="Times New Roman" panose="02020603050405020304" pitchFamily="18" charset="0"/>
              </a:rPr>
              <a:t>的电流分配原理；</a:t>
            </a:r>
            <a:r>
              <a:rPr lang="en-US" altLang="zh-CN" dirty="0">
                <a:latin typeface="Times New Roman" panose="02020603050405020304" pitchFamily="18" charset="0"/>
              </a:rPr>
              <a:t>BJT</a:t>
            </a:r>
            <a:r>
              <a:rPr lang="zh-CN" altLang="en-US" dirty="0">
                <a:latin typeface="Times New Roman" panose="02020603050405020304" pitchFamily="18" charset="0"/>
              </a:rPr>
              <a:t>的放大条件；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BJT</a:t>
            </a:r>
            <a:r>
              <a:rPr lang="zh-CN" altLang="en-US" dirty="0">
                <a:latin typeface="Times New Roman" panose="02020603050405020304" pitchFamily="18" charset="0"/>
              </a:rPr>
              <a:t>的特性曲线（输出特性），饱和、放大、截止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8212" name="Rectangle 4"/>
          <p:cNvSpPr/>
          <p:nvPr/>
        </p:nvSpPr>
        <p:spPr>
          <a:xfrm>
            <a:off x="349250" y="2781300"/>
            <a:ext cx="8353425" cy="1790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、基本放大电路的分析方法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	静态：   近似估算法。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   典型电路：固定偏流电路、分压式射极偏置电路。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             </a:t>
            </a:r>
            <a:r>
              <a:rPr lang="zh-CN" altLang="en-US" dirty="0">
                <a:latin typeface="Times New Roman" panose="02020603050405020304" pitchFamily="18" charset="0"/>
              </a:rPr>
              <a:t>动态：小信号等效电路法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479425" y="4941888"/>
            <a:ext cx="8135938" cy="904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、基本单元电路	共射、共集、共基（电路特点、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用途、分析方法）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/>
      <p:bldP spid="47821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79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00450" cy="2827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790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38" y="0"/>
            <a:ext cx="3455987" cy="2541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7908" name="AutoShape 4"/>
          <p:cNvSpPr/>
          <p:nvPr/>
        </p:nvSpPr>
        <p:spPr>
          <a:xfrm>
            <a:off x="3708400" y="1052513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FF0000"/>
          </a:solidFill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50790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38"/>
            <a:ext cx="3635375" cy="363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7911" name="AutoShape 7"/>
          <p:cNvSpPr/>
          <p:nvPr/>
        </p:nvSpPr>
        <p:spPr>
          <a:xfrm>
            <a:off x="3419475" y="4437063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FF0000"/>
          </a:solidFill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2250" y="3068638"/>
            <a:ext cx="5111750" cy="2825750"/>
            <a:chOff x="4032250" y="3068638"/>
            <a:chExt cx="5111750" cy="2825750"/>
          </a:xfrm>
        </p:grpSpPr>
        <p:pic>
          <p:nvPicPr>
            <p:cNvPr id="20488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2250" y="3068638"/>
              <a:ext cx="5111750" cy="28257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489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4337670"/>
              <a:ext cx="257175" cy="17145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7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7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8" grpId="0" animBg="1"/>
      <p:bldP spid="5079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8930" name="Text Box 2"/>
          <p:cNvSpPr txBox="1"/>
          <p:nvPr/>
        </p:nvSpPr>
        <p:spPr>
          <a:xfrm>
            <a:off x="0" y="0"/>
            <a:ext cx="4464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BJT</a:t>
            </a:r>
            <a:endParaRPr lang="en-US" altLang="zh-CN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08931" name="Group 3"/>
          <p:cNvGrpSpPr/>
          <p:nvPr/>
        </p:nvGrpSpPr>
        <p:grpSpPr>
          <a:xfrm>
            <a:off x="5203825" y="0"/>
            <a:ext cx="3940175" cy="3733800"/>
            <a:chOff x="3152" y="1616"/>
            <a:chExt cx="2482" cy="2352"/>
          </a:xfrm>
        </p:grpSpPr>
        <p:sp>
          <p:nvSpPr>
            <p:cNvPr id="21513" name="Rectangle 4"/>
            <p:cNvSpPr/>
            <p:nvPr/>
          </p:nvSpPr>
          <p:spPr>
            <a:xfrm>
              <a:off x="3152" y="1616"/>
              <a:ext cx="2448" cy="2352"/>
            </a:xfrm>
            <a:prstGeom prst="rect">
              <a:avLst/>
            </a:prstGeom>
            <a:solidFill>
              <a:srgbClr val="FFFFCC"/>
            </a:solid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1514" name="Object 5"/>
            <p:cNvGraphicFramePr>
              <a:graphicFrameLocks noChangeAspect="1"/>
            </p:cNvGraphicFramePr>
            <p:nvPr/>
          </p:nvGraphicFramePr>
          <p:xfrm>
            <a:off x="3215" y="1722"/>
            <a:ext cx="2419" cy="2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" imgW="2415540" imgH="1891030" progId="Word.Picture.8">
                    <p:embed/>
                  </p:oleObj>
                </mc:Choice>
                <mc:Fallback>
                  <p:oleObj name="" r:id="rId1" imgW="2415540" imgH="1891030" progId="Word.Picture.8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15" y="1722"/>
                          <a:ext cx="2419" cy="2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893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813"/>
            <a:ext cx="5040313" cy="2679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08935" name="Group 7"/>
          <p:cNvGrpSpPr/>
          <p:nvPr/>
        </p:nvGrpSpPr>
        <p:grpSpPr>
          <a:xfrm>
            <a:off x="0" y="3495675"/>
            <a:ext cx="7704138" cy="3362325"/>
            <a:chOff x="476" y="663"/>
            <a:chExt cx="4853" cy="2118"/>
          </a:xfrm>
        </p:grpSpPr>
        <p:sp>
          <p:nvSpPr>
            <p:cNvPr id="21510" name="Rectangle 8"/>
            <p:cNvSpPr/>
            <p:nvPr/>
          </p:nvSpPr>
          <p:spPr>
            <a:xfrm>
              <a:off x="476" y="669"/>
              <a:ext cx="4853" cy="2081"/>
            </a:xfrm>
            <a:prstGeom prst="rect">
              <a:avLst/>
            </a:prstGeom>
            <a:solidFill>
              <a:srgbClr val="FFFFCC"/>
            </a:solid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1511" name="Rectangle 9"/>
            <p:cNvSpPr/>
            <p:nvPr/>
          </p:nvSpPr>
          <p:spPr>
            <a:xfrm>
              <a:off x="1820" y="2493"/>
              <a:ext cx="2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eaLnBrk="1" hangingPunct="1"/>
              <a:r>
                <a:rPr lang="en-US" altLang="zh-CN" b="0" dirty="0">
                  <a:solidFill>
                    <a:schemeClr val="tx2"/>
                  </a:solidFill>
                  <a:latin typeface="Arial" panose="020B0604020202020204" pitchFamily="34" charset="0"/>
                </a:rPr>
                <a:t>BJT Circuit Configurations</a:t>
              </a:r>
              <a:endParaRPr lang="en-US" altLang="zh-CN" b="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21512" name="Object 10"/>
            <p:cNvGraphicFramePr>
              <a:graphicFrameLocks noChangeAspect="1"/>
            </p:cNvGraphicFramePr>
            <p:nvPr/>
          </p:nvGraphicFramePr>
          <p:xfrm>
            <a:off x="699" y="663"/>
            <a:ext cx="4158" cy="1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4" imgW="2802255" imgH="1585595" progId="Word.Picture.8">
                    <p:embed/>
                  </p:oleObj>
                </mc:Choice>
                <mc:Fallback>
                  <p:oleObj name="" r:id="rId4" imgW="2802255" imgH="1585595" progId="Word.Picture.8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99" y="663"/>
                          <a:ext cx="4158" cy="16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8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8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0978" name="Text Box 2"/>
          <p:cNvSpPr txBox="1"/>
          <p:nvPr/>
        </p:nvSpPr>
        <p:spPr>
          <a:xfrm>
            <a:off x="2987675" y="1149350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CE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79" name="Text Box 3"/>
          <p:cNvSpPr txBox="1"/>
          <p:nvPr/>
        </p:nvSpPr>
        <p:spPr>
          <a:xfrm>
            <a:off x="2916238" y="188913"/>
            <a:ext cx="1066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BJT</a:t>
            </a:r>
            <a:endParaRPr lang="en-US" altLang="zh-CN" b="0" dirty="0">
              <a:latin typeface="宋体" panose="02010600030101010101" pitchFamily="2" charset="-122"/>
            </a:endParaRPr>
          </a:p>
        </p:txBody>
      </p:sp>
      <p:sp>
        <p:nvSpPr>
          <p:cNvPr id="510980" name="Text Box 4"/>
          <p:cNvSpPr txBox="1"/>
          <p:nvPr/>
        </p:nvSpPr>
        <p:spPr>
          <a:xfrm>
            <a:off x="4440238" y="188913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FET</a:t>
            </a:r>
            <a:endParaRPr lang="en-US" altLang="zh-CN" b="0" dirty="0">
              <a:latin typeface="宋体" panose="02010600030101010101" pitchFamily="2" charset="-122"/>
            </a:endParaRPr>
          </a:p>
        </p:txBody>
      </p:sp>
      <p:sp>
        <p:nvSpPr>
          <p:cNvPr id="510981" name="Text Box 5"/>
          <p:cNvSpPr txBox="1"/>
          <p:nvPr/>
        </p:nvSpPr>
        <p:spPr>
          <a:xfrm>
            <a:off x="4587875" y="1149350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CS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82" name="AutoShape 6"/>
          <p:cNvSpPr/>
          <p:nvPr/>
        </p:nvSpPr>
        <p:spPr>
          <a:xfrm>
            <a:off x="3825875" y="1301750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FF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0983" name="Text Box 7"/>
          <p:cNvSpPr txBox="1"/>
          <p:nvPr/>
        </p:nvSpPr>
        <p:spPr>
          <a:xfrm>
            <a:off x="3059113" y="3284538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CC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84" name="Text Box 8"/>
          <p:cNvSpPr txBox="1"/>
          <p:nvPr/>
        </p:nvSpPr>
        <p:spPr>
          <a:xfrm>
            <a:off x="4659313" y="3284538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CD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85" name="AutoShape 9"/>
          <p:cNvSpPr/>
          <p:nvPr/>
        </p:nvSpPr>
        <p:spPr>
          <a:xfrm>
            <a:off x="3897313" y="3436938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FF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0986" name="Text Box 10"/>
          <p:cNvSpPr txBox="1"/>
          <p:nvPr/>
        </p:nvSpPr>
        <p:spPr>
          <a:xfrm>
            <a:off x="3059113" y="5516563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CB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87" name="Text Box 11"/>
          <p:cNvSpPr txBox="1"/>
          <p:nvPr/>
        </p:nvSpPr>
        <p:spPr>
          <a:xfrm>
            <a:off x="4659313" y="5516563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CG</a:t>
            </a:r>
            <a:endParaRPr lang="en-US" altLang="zh-CN" b="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10988" name="AutoShape 12"/>
          <p:cNvSpPr/>
          <p:nvPr/>
        </p:nvSpPr>
        <p:spPr>
          <a:xfrm>
            <a:off x="3897313" y="5668963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FF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0989" name="Line 13"/>
          <p:cNvSpPr/>
          <p:nvPr/>
        </p:nvSpPr>
        <p:spPr>
          <a:xfrm>
            <a:off x="2916238" y="646113"/>
            <a:ext cx="2286000" cy="0"/>
          </a:xfrm>
          <a:prstGeom prst="line">
            <a:avLst/>
          </a:prstGeom>
          <a:ln w="38100" cap="sq" cmpd="dbl">
            <a:solidFill>
              <a:srgbClr val="FF00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10991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708025"/>
            <a:ext cx="2268537" cy="1985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510992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727325"/>
            <a:ext cx="2268538" cy="2028825"/>
          </a:xfrm>
          <a:prstGeom prst="rect">
            <a:avLst/>
          </a:prstGeom>
          <a:noFill/>
          <a:ln w="3810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51099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4708525"/>
            <a:ext cx="2268537" cy="1908175"/>
          </a:xfrm>
          <a:prstGeom prst="rect">
            <a:avLst/>
          </a:prstGeom>
          <a:noFill/>
          <a:ln w="381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510994" name="Object 18"/>
          <p:cNvGraphicFramePr>
            <a:graphicFrameLocks noChangeAspect="1"/>
          </p:cNvGraphicFramePr>
          <p:nvPr/>
        </p:nvGraphicFramePr>
        <p:xfrm>
          <a:off x="5651500" y="404813"/>
          <a:ext cx="2592388" cy="212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4" imgW="1657350" imgH="1533525" progId="Word.Picture.8">
                  <p:embed/>
                </p:oleObj>
              </mc:Choice>
              <mc:Fallback>
                <p:oleObj name="" r:id="rId4" imgW="1657350" imgH="1533525" progId="Word.Picture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1500" y="404813"/>
                        <a:ext cx="2592388" cy="2125662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0995" name="Object 19"/>
          <p:cNvGraphicFramePr>
            <a:graphicFrameLocks noChangeAspect="1"/>
          </p:cNvGraphicFramePr>
          <p:nvPr/>
        </p:nvGraphicFramePr>
        <p:xfrm>
          <a:off x="5651500" y="2565400"/>
          <a:ext cx="259238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6" imgW="1933575" imgH="1514475" progId="Word.Picture.8">
                  <p:embed/>
                </p:oleObj>
              </mc:Choice>
              <mc:Fallback>
                <p:oleObj name="" r:id="rId6" imgW="1933575" imgH="1514475" progId="Word.Picture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1500" y="2565400"/>
                        <a:ext cx="2592388" cy="21431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FF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0996" name="Object 20"/>
          <p:cNvGraphicFramePr>
            <a:graphicFrameLocks noChangeAspect="1"/>
          </p:cNvGraphicFramePr>
          <p:nvPr/>
        </p:nvGraphicFramePr>
        <p:xfrm>
          <a:off x="5651500" y="4724400"/>
          <a:ext cx="2592388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8" imgW="1752600" imgH="1276350" progId="Word.Picture.8">
                  <p:embed/>
                </p:oleObj>
              </mc:Choice>
              <mc:Fallback>
                <p:oleObj name="" r:id="rId8" imgW="1752600" imgH="1276350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1500" y="4724400"/>
                        <a:ext cx="2592388" cy="20224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0997" name="Rectangle 21"/>
          <p:cNvSpPr/>
          <p:nvPr/>
        </p:nvSpPr>
        <p:spPr>
          <a:xfrm>
            <a:off x="2843213" y="1700213"/>
            <a:ext cx="2824162" cy="4572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Inverting  Amplifier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0998" name="Rectangle 22"/>
          <p:cNvSpPr/>
          <p:nvPr/>
        </p:nvSpPr>
        <p:spPr>
          <a:xfrm>
            <a:off x="2843213" y="3860800"/>
            <a:ext cx="2690812" cy="519113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voltage follower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510999" name="Rectangle 23"/>
          <p:cNvSpPr/>
          <p:nvPr/>
        </p:nvSpPr>
        <p:spPr>
          <a:xfrm>
            <a:off x="2843213" y="6021388"/>
            <a:ext cx="2749550" cy="519112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current follower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09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09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109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109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0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5109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0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0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109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0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0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0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0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0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0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0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0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1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1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1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1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8" grpId="0"/>
      <p:bldP spid="510979" grpId="0"/>
      <p:bldP spid="510980" grpId="0"/>
      <p:bldP spid="510981" grpId="0"/>
      <p:bldP spid="510982" grpId="0" animBg="1"/>
      <p:bldP spid="510983" grpId="0"/>
      <p:bldP spid="510984" grpId="0"/>
      <p:bldP spid="510985" grpId="0" animBg="1"/>
      <p:bldP spid="510986" grpId="0"/>
      <p:bldP spid="510987" grpId="0"/>
      <p:bldP spid="510988" grpId="0" animBg="1"/>
      <p:bldP spid="510997" grpId="0"/>
      <p:bldP spid="510998" grpId="0"/>
      <p:bldP spid="5109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74114" name="Object 2"/>
          <p:cNvGraphicFramePr>
            <a:graphicFrameLocks noChangeAspect="1"/>
          </p:cNvGraphicFramePr>
          <p:nvPr/>
        </p:nvGraphicFramePr>
        <p:xfrm>
          <a:off x="957263" y="1336675"/>
          <a:ext cx="48783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905000" imgH="431800" progId="Equation.DSMT4">
                  <p:embed/>
                </p:oleObj>
              </mc:Choice>
              <mc:Fallback>
                <p:oleObj name="" r:id="rId1" imgW="1905000" imgH="4318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7263" y="1336675"/>
                        <a:ext cx="4878387" cy="110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15" name="Object 3"/>
          <p:cNvGraphicFramePr>
            <a:graphicFrameLocks noChangeAspect="1"/>
          </p:cNvGraphicFramePr>
          <p:nvPr/>
        </p:nvGraphicFramePr>
        <p:xfrm>
          <a:off x="971550" y="2547938"/>
          <a:ext cx="1824038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571500" imgH="431800" progId="Equation.DSMT4">
                  <p:embed/>
                </p:oleObj>
              </mc:Choice>
              <mc:Fallback>
                <p:oleObj name="" r:id="rId3" imgW="571500" imgH="4318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2547938"/>
                        <a:ext cx="1824038" cy="1379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16" name="Object 4"/>
          <p:cNvGraphicFramePr>
            <a:graphicFrameLocks noChangeAspect="1"/>
          </p:cNvGraphicFramePr>
          <p:nvPr/>
        </p:nvGraphicFramePr>
        <p:xfrm>
          <a:off x="996950" y="4292600"/>
          <a:ext cx="366871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1435100" imgH="444500" progId="Equation.DSMT4">
                  <p:embed/>
                </p:oleObj>
              </mc:Choice>
              <mc:Fallback>
                <p:oleObj name="" r:id="rId5" imgW="1435100" imgH="4445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6950" y="4292600"/>
                        <a:ext cx="3668713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/>
          <p:nvPr/>
        </p:nvSpPr>
        <p:spPr>
          <a:xfrm>
            <a:off x="611188" y="787400"/>
            <a:ext cx="62642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Chap1 </a:t>
            </a:r>
            <a:r>
              <a: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放大电路的主要的性能指标</a:t>
            </a:r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Rectangle 6"/>
          <p:cNvSpPr/>
          <p:nvPr/>
        </p:nvSpPr>
        <p:spPr>
          <a:xfrm>
            <a:off x="300038" y="125413"/>
            <a:ext cx="316865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各章复习要点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431800"/>
            <a:ext cx="2268537" cy="1985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35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447925"/>
            <a:ext cx="2268537" cy="2028825"/>
          </a:xfrm>
          <a:prstGeom prst="rect">
            <a:avLst/>
          </a:prstGeom>
          <a:noFill/>
          <a:ln w="3810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355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4545013"/>
            <a:ext cx="2268537" cy="1908175"/>
          </a:xfrm>
          <a:prstGeom prst="rect">
            <a:avLst/>
          </a:prstGeom>
          <a:noFill/>
          <a:ln w="381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5724525" y="515938"/>
          <a:ext cx="2592388" cy="212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4" imgW="1657350" imgH="1533525" progId="Word.Picture.8">
                  <p:embed/>
                </p:oleObj>
              </mc:Choice>
              <mc:Fallback>
                <p:oleObj name="" r:id="rId4" imgW="1657350" imgH="1533525" progId="Word.Picture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525" y="515938"/>
                        <a:ext cx="2592388" cy="2125662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5724525" y="2676525"/>
          <a:ext cx="259238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1933575" imgH="1514475" progId="Word.Picture.8">
                  <p:embed/>
                </p:oleObj>
              </mc:Choice>
              <mc:Fallback>
                <p:oleObj name="" r:id="rId6" imgW="1933575" imgH="1514475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4525" y="2676525"/>
                        <a:ext cx="2592388" cy="21431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FF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5724525" y="4835525"/>
          <a:ext cx="2592388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8" imgW="1752600" imgH="1276350" progId="Word.Picture.8">
                  <p:embed/>
                </p:oleObj>
              </mc:Choice>
              <mc:Fallback>
                <p:oleObj name="" r:id="rId8" imgW="1752600" imgH="1276350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24525" y="4835525"/>
                        <a:ext cx="2592388" cy="20224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08" name="Rectangle 8"/>
          <p:cNvSpPr/>
          <p:nvPr/>
        </p:nvSpPr>
        <p:spPr>
          <a:xfrm>
            <a:off x="2987675" y="1341438"/>
            <a:ext cx="252095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DC Analysis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512009" name="AutoShape 9"/>
          <p:cNvSpPr/>
          <p:nvPr/>
        </p:nvSpPr>
        <p:spPr>
          <a:xfrm>
            <a:off x="3706813" y="184626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010" name="Rectangle 10"/>
          <p:cNvSpPr/>
          <p:nvPr/>
        </p:nvSpPr>
        <p:spPr>
          <a:xfrm>
            <a:off x="3130550" y="2854325"/>
            <a:ext cx="252095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Q</a:t>
            </a:r>
            <a:r>
              <a:rPr lang="zh-CN" altLang="en-US" sz="2800" dirty="0">
                <a:latin typeface="Times New Roman" panose="02020603050405020304" pitchFamily="18" charset="0"/>
              </a:rPr>
              <a:t>－</a:t>
            </a:r>
            <a:r>
              <a:rPr lang="en-US" altLang="zh-CN" sz="2800" dirty="0">
                <a:latin typeface="Times New Roman" panose="02020603050405020304" pitchFamily="18" charset="0"/>
              </a:rPr>
              <a:t>point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512011" name="AutoShape 11"/>
          <p:cNvSpPr/>
          <p:nvPr/>
        </p:nvSpPr>
        <p:spPr>
          <a:xfrm>
            <a:off x="3779838" y="343058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012" name="Rectangle 12"/>
          <p:cNvSpPr/>
          <p:nvPr/>
        </p:nvSpPr>
        <p:spPr>
          <a:xfrm>
            <a:off x="2987675" y="4438650"/>
            <a:ext cx="252095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DC biasing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8" grpId="0"/>
      <p:bldP spid="512009" grpId="0" animBg="1"/>
      <p:bldP spid="512010" grpId="0"/>
      <p:bldP spid="512011" grpId="0" animBg="1"/>
      <p:bldP spid="5120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431800"/>
            <a:ext cx="2268537" cy="1985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57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447925"/>
            <a:ext cx="2268537" cy="2028825"/>
          </a:xfrm>
          <a:prstGeom prst="rect">
            <a:avLst/>
          </a:prstGeom>
          <a:noFill/>
          <a:ln w="3810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458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4545013"/>
            <a:ext cx="2268537" cy="1908175"/>
          </a:xfrm>
          <a:prstGeom prst="rect">
            <a:avLst/>
          </a:prstGeom>
          <a:noFill/>
          <a:ln w="381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5724525" y="515938"/>
          <a:ext cx="2592388" cy="212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4" imgW="1657350" imgH="1533525" progId="Word.Picture.8">
                  <p:embed/>
                </p:oleObj>
              </mc:Choice>
              <mc:Fallback>
                <p:oleObj name="" r:id="rId4" imgW="1657350" imgH="1533525" progId="Word.Picture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525" y="515938"/>
                        <a:ext cx="2592388" cy="2125662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5724525" y="2676525"/>
          <a:ext cx="259238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6" imgW="1933575" imgH="1514475" progId="Word.Picture.8">
                  <p:embed/>
                </p:oleObj>
              </mc:Choice>
              <mc:Fallback>
                <p:oleObj name="" r:id="rId6" imgW="1933575" imgH="1514475" progId="Word.Picture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4525" y="2676525"/>
                        <a:ext cx="2592388" cy="21431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FF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5724525" y="4835525"/>
          <a:ext cx="2592388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1752600" imgH="1276350" progId="Word.Picture.8">
                  <p:embed/>
                </p:oleObj>
              </mc:Choice>
              <mc:Fallback>
                <p:oleObj name="" r:id="rId8" imgW="1752600" imgH="1276350" progId="Word.Picture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24525" y="4835525"/>
                        <a:ext cx="2592388" cy="20224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32" name="Rectangle 8"/>
          <p:cNvSpPr/>
          <p:nvPr/>
        </p:nvSpPr>
        <p:spPr>
          <a:xfrm>
            <a:off x="3005138" y="1239838"/>
            <a:ext cx="252095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AC Analysis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513033" name="AutoShape 9"/>
          <p:cNvSpPr/>
          <p:nvPr/>
        </p:nvSpPr>
        <p:spPr>
          <a:xfrm>
            <a:off x="3706813" y="184626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3034" name="Rectangle 10"/>
          <p:cNvSpPr/>
          <p:nvPr/>
        </p:nvSpPr>
        <p:spPr>
          <a:xfrm>
            <a:off x="3130550" y="2854325"/>
            <a:ext cx="252095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i="1" dirty="0">
                <a:latin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V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o</a:t>
            </a:r>
            <a:endParaRPr lang="en-US" altLang="zh-CN" sz="2800" baseline="-25000" dirty="0">
              <a:latin typeface="Times New Roman" panose="02020603050405020304" pitchFamily="18" charset="0"/>
            </a:endParaRPr>
          </a:p>
        </p:txBody>
      </p:sp>
      <p:sp>
        <p:nvSpPr>
          <p:cNvPr id="513035" name="AutoShape 11"/>
          <p:cNvSpPr/>
          <p:nvPr/>
        </p:nvSpPr>
        <p:spPr>
          <a:xfrm>
            <a:off x="3779838" y="343058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3036" name="Rectangle 12"/>
          <p:cNvSpPr/>
          <p:nvPr/>
        </p:nvSpPr>
        <p:spPr>
          <a:xfrm>
            <a:off x="2987675" y="4438650"/>
            <a:ext cx="2808288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</a:rPr>
              <a:t>AC Performance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3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3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3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32" grpId="0"/>
      <p:bldP spid="513033" grpId="0" animBg="1"/>
      <p:bldP spid="513034" grpId="0"/>
      <p:bldP spid="513035" grpId="0" animBg="1"/>
      <p:bldP spid="5130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/>
          <p:nvPr/>
        </p:nvSpPr>
        <p:spPr>
          <a:xfrm>
            <a:off x="0" y="0"/>
            <a:ext cx="8893175" cy="936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The Three Basic Amplifier Configuration: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1405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175" y="836613"/>
            <a:ext cx="3889375" cy="34051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514052" name="Object 4"/>
          <p:cNvGraphicFramePr>
            <a:graphicFrameLocks noChangeAspect="1"/>
          </p:cNvGraphicFramePr>
          <p:nvPr/>
        </p:nvGraphicFramePr>
        <p:xfrm>
          <a:off x="250825" y="981075"/>
          <a:ext cx="312420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2" imgW="1657350" imgH="1533525" progId="Word.Picture.8">
                  <p:embed/>
                </p:oleObj>
              </mc:Choice>
              <mc:Fallback>
                <p:oleObj name="" r:id="rId2" imgW="1657350" imgH="1533525" progId="Word.Picture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825" y="981075"/>
                        <a:ext cx="3124200" cy="3455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3" name="Object 5"/>
          <p:cNvGraphicFramePr>
            <a:graphicFrameLocks noChangeAspect="1"/>
          </p:cNvGraphicFramePr>
          <p:nvPr/>
        </p:nvGraphicFramePr>
        <p:xfrm>
          <a:off x="4067175" y="4292600"/>
          <a:ext cx="252095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1257300" imgH="431800" progId="Equation.DSMT4">
                  <p:embed/>
                </p:oleObj>
              </mc:Choice>
              <mc:Fallback>
                <p:oleObj name="" r:id="rId4" imgW="1257300" imgH="4318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7175" y="4292600"/>
                        <a:ext cx="2520950" cy="1058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4" name="Object 6"/>
          <p:cNvGraphicFramePr>
            <a:graphicFrameLocks noChangeAspect="1"/>
          </p:cNvGraphicFramePr>
          <p:nvPr/>
        </p:nvGraphicFramePr>
        <p:xfrm>
          <a:off x="407988" y="4435475"/>
          <a:ext cx="23558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6" imgW="774065" imgH="228600" progId="Equation.DSMT4">
                  <p:embed/>
                </p:oleObj>
              </mc:Choice>
              <mc:Fallback>
                <p:oleObj name="" r:id="rId6" imgW="774065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988" y="4435475"/>
                        <a:ext cx="2355850" cy="69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5" name="Object 7"/>
          <p:cNvGraphicFramePr>
            <a:graphicFrameLocks noChangeAspect="1"/>
          </p:cNvGraphicFramePr>
          <p:nvPr/>
        </p:nvGraphicFramePr>
        <p:xfrm>
          <a:off x="3878263" y="5411788"/>
          <a:ext cx="300672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8" imgW="1143000" imgH="228600" progId="Equation.DSMT4">
                  <p:embed/>
                </p:oleObj>
              </mc:Choice>
              <mc:Fallback>
                <p:oleObj name="" r:id="rId8" imgW="1143000" imgH="2286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78263" y="5411788"/>
                        <a:ext cx="3006725" cy="6016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6" name="Object 8"/>
          <p:cNvGraphicFramePr>
            <a:graphicFrameLocks noChangeAspect="1"/>
          </p:cNvGraphicFramePr>
          <p:nvPr/>
        </p:nvGraphicFramePr>
        <p:xfrm>
          <a:off x="395288" y="5157788"/>
          <a:ext cx="21605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0" imgW="711200" imgH="203200" progId="Equation.3">
                  <p:embed/>
                </p:oleObj>
              </mc:Choice>
              <mc:Fallback>
                <p:oleObj name="" r:id="rId10" imgW="711200" imgH="2032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5288" y="5157788"/>
                        <a:ext cx="2160587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7" name="Object 9"/>
          <p:cNvGraphicFramePr>
            <a:graphicFrameLocks noChangeAspect="1"/>
          </p:cNvGraphicFramePr>
          <p:nvPr/>
        </p:nvGraphicFramePr>
        <p:xfrm>
          <a:off x="4067175" y="6067425"/>
          <a:ext cx="18732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482600" imgH="203200" progId="Equation.3">
                  <p:embed/>
                </p:oleObj>
              </mc:Choice>
              <mc:Fallback>
                <p:oleObj name="" r:id="rId12" imgW="482600" imgH="2032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67175" y="6067425"/>
                        <a:ext cx="1873250" cy="7905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58" name="Object 10"/>
          <p:cNvGraphicFramePr>
            <a:graphicFrameLocks noChangeAspect="1"/>
          </p:cNvGraphicFramePr>
          <p:nvPr/>
        </p:nvGraphicFramePr>
        <p:xfrm>
          <a:off x="649288" y="5834063"/>
          <a:ext cx="16525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4" imgW="495300" imgH="228600" progId="Equation.DSMT4">
                  <p:embed/>
                </p:oleObj>
              </mc:Choice>
              <mc:Fallback>
                <p:oleObj name="" r:id="rId14" imgW="495300" imgH="2286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9288" y="5834063"/>
                        <a:ext cx="1652587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4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4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4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4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4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4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4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4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/>
          <p:nvPr/>
        </p:nvSpPr>
        <p:spPr>
          <a:xfrm>
            <a:off x="0" y="0"/>
            <a:ext cx="8893175" cy="936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The Three Basic Amplifier Configuration: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1507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638" y="692150"/>
            <a:ext cx="3455987" cy="3089275"/>
          </a:xfrm>
          <a:prstGeom prst="rect">
            <a:avLst/>
          </a:prstGeom>
          <a:noFill/>
          <a:ln w="38100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515076" name="Object 4"/>
          <p:cNvGraphicFramePr>
            <a:graphicFrameLocks noChangeAspect="1"/>
          </p:cNvGraphicFramePr>
          <p:nvPr/>
        </p:nvGraphicFramePr>
        <p:xfrm>
          <a:off x="0" y="908050"/>
          <a:ext cx="37084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933575" imgH="1514475" progId="Word.Picture.8">
                  <p:embed/>
                </p:oleObj>
              </mc:Choice>
              <mc:Fallback>
                <p:oleObj name="" r:id="rId2" imgW="1933575" imgH="1514475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908050"/>
                        <a:ext cx="3708400" cy="315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077" name="Object 5"/>
          <p:cNvGraphicFramePr>
            <a:graphicFrameLocks noChangeAspect="1"/>
          </p:cNvGraphicFramePr>
          <p:nvPr/>
        </p:nvGraphicFramePr>
        <p:xfrm>
          <a:off x="4156075" y="3825875"/>
          <a:ext cx="337026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4" imgW="1651000" imgH="431800" progId="Equation.DSMT4">
                  <p:embed/>
                </p:oleObj>
              </mc:Choice>
              <mc:Fallback>
                <p:oleObj name="" r:id="rId4" imgW="1651000" imgH="431800" progId="Equation.DSMT4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6075" y="3825875"/>
                        <a:ext cx="3370263" cy="10715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078" name="Object 6"/>
          <p:cNvGraphicFramePr>
            <a:graphicFrameLocks noChangeAspect="1"/>
          </p:cNvGraphicFramePr>
          <p:nvPr/>
        </p:nvGraphicFramePr>
        <p:xfrm>
          <a:off x="428625" y="4014788"/>
          <a:ext cx="205581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6" imgW="951865" imgH="431800" progId="Equation.DSMT4">
                  <p:embed/>
                </p:oleObj>
              </mc:Choice>
              <mc:Fallback>
                <p:oleObj name="" r:id="rId6" imgW="951865" imgH="431800" progId="Equation.DSMT4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625" y="4014788"/>
                        <a:ext cx="2055813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5079" name="Group 7"/>
          <p:cNvGrpSpPr/>
          <p:nvPr/>
        </p:nvGrpSpPr>
        <p:grpSpPr>
          <a:xfrm>
            <a:off x="4021138" y="4941888"/>
            <a:ext cx="4367212" cy="1008062"/>
            <a:chOff x="476" y="1147"/>
            <a:chExt cx="2911" cy="605"/>
          </a:xfrm>
        </p:grpSpPr>
        <p:sp>
          <p:nvSpPr>
            <p:cNvPr id="26635" name="AutoShape 8"/>
            <p:cNvSpPr/>
            <p:nvPr/>
          </p:nvSpPr>
          <p:spPr>
            <a:xfrm>
              <a:off x="476" y="1147"/>
              <a:ext cx="2911" cy="60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36" name="Object 9"/>
            <p:cNvGraphicFramePr>
              <a:graphicFrameLocks noChangeAspect="1"/>
            </p:cNvGraphicFramePr>
            <p:nvPr/>
          </p:nvGraphicFramePr>
          <p:xfrm>
            <a:off x="476" y="1263"/>
            <a:ext cx="284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8" imgW="2209800" imgH="228600" progId="Equation.DSMT4">
                    <p:embed/>
                  </p:oleObj>
                </mc:Choice>
                <mc:Fallback>
                  <p:oleObj name="" r:id="rId8" imgW="2209800" imgH="228600" progId="Equation.DSMT4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6" y="1263"/>
                          <a:ext cx="2844" cy="293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5082" name="Object 10"/>
          <p:cNvGraphicFramePr>
            <a:graphicFrameLocks noChangeAspect="1"/>
          </p:cNvGraphicFramePr>
          <p:nvPr/>
        </p:nvGraphicFramePr>
        <p:xfrm>
          <a:off x="323850" y="4989513"/>
          <a:ext cx="23034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0" imgW="711200" imgH="203200" progId="Equation.3">
                  <p:embed/>
                </p:oleObj>
              </mc:Choice>
              <mc:Fallback>
                <p:oleObj name="" r:id="rId10" imgW="711200" imgH="2032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3850" y="4989513"/>
                        <a:ext cx="2303463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083" name="Object 11"/>
          <p:cNvGraphicFramePr>
            <a:graphicFrameLocks noChangeAspect="1"/>
          </p:cNvGraphicFramePr>
          <p:nvPr/>
        </p:nvGraphicFramePr>
        <p:xfrm>
          <a:off x="4156075" y="5818188"/>
          <a:ext cx="27082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2" imgW="1091565" imgH="419100" progId="Equation.DSMT4">
                  <p:embed/>
                </p:oleObj>
              </mc:Choice>
              <mc:Fallback>
                <p:oleObj name="" r:id="rId12" imgW="1091565" imgH="419100" progId="Equation.DSMT4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56075" y="5818188"/>
                        <a:ext cx="2708275" cy="10398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084" name="Object 12"/>
          <p:cNvGraphicFramePr>
            <a:graphicFrameLocks noChangeAspect="1"/>
          </p:cNvGraphicFramePr>
          <p:nvPr/>
        </p:nvGraphicFramePr>
        <p:xfrm>
          <a:off x="539750" y="5673725"/>
          <a:ext cx="15240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4" imgW="787400" imgH="431800" progId="Equation.DSMT4">
                  <p:embed/>
                </p:oleObj>
              </mc:Choice>
              <mc:Fallback>
                <p:oleObj name="" r:id="rId14" imgW="787400" imgH="43180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9750" y="5673725"/>
                        <a:ext cx="1524000" cy="788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5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5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5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5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5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5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/>
          <p:nvPr/>
        </p:nvSpPr>
        <p:spPr>
          <a:xfrm>
            <a:off x="0" y="0"/>
            <a:ext cx="8893175" cy="936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The Three Basic Amplifier Configuration: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1609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3" y="692150"/>
            <a:ext cx="3743325" cy="2962275"/>
          </a:xfrm>
          <a:prstGeom prst="rect">
            <a:avLst/>
          </a:prstGeom>
          <a:noFill/>
          <a:ln w="381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516100" name="Object 4"/>
          <p:cNvGraphicFramePr>
            <a:graphicFrameLocks noChangeAspect="1"/>
          </p:cNvGraphicFramePr>
          <p:nvPr/>
        </p:nvGraphicFramePr>
        <p:xfrm>
          <a:off x="250825" y="981075"/>
          <a:ext cx="3960813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2" imgW="1752600" imgH="1276350" progId="Word.Picture.8">
                  <p:embed/>
                </p:oleObj>
              </mc:Choice>
              <mc:Fallback>
                <p:oleObj name="" r:id="rId2" imgW="1752600" imgH="1276350" progId="Word.Picture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825" y="981075"/>
                        <a:ext cx="3960813" cy="309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1" name="Object 5"/>
          <p:cNvGraphicFramePr>
            <a:graphicFrameLocks noChangeAspect="1"/>
          </p:cNvGraphicFramePr>
          <p:nvPr/>
        </p:nvGraphicFramePr>
        <p:xfrm>
          <a:off x="487363" y="4430713"/>
          <a:ext cx="15398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4" imgW="698500" imgH="228600" progId="Equation.DSMT4">
                  <p:embed/>
                </p:oleObj>
              </mc:Choice>
              <mc:Fallback>
                <p:oleObj name="" r:id="rId4" imgW="698500" imgH="228600" progId="Equation.DSMT4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363" y="4430713"/>
                        <a:ext cx="1539875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2" name="Object 6"/>
          <p:cNvGraphicFramePr>
            <a:graphicFrameLocks noChangeAspect="1"/>
          </p:cNvGraphicFramePr>
          <p:nvPr/>
        </p:nvGraphicFramePr>
        <p:xfrm>
          <a:off x="468313" y="5084763"/>
          <a:ext cx="1512887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6" imgW="660400" imgH="381000" progId="Equation.3">
                  <p:embed/>
                </p:oleObj>
              </mc:Choice>
              <mc:Fallback>
                <p:oleObj name="" r:id="rId6" imgW="660400" imgH="3810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313" y="5084763"/>
                        <a:ext cx="1512887" cy="64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3" name="Object 7"/>
          <p:cNvGraphicFramePr>
            <a:graphicFrameLocks noChangeAspect="1"/>
          </p:cNvGraphicFramePr>
          <p:nvPr/>
        </p:nvGraphicFramePr>
        <p:xfrm>
          <a:off x="511175" y="5759450"/>
          <a:ext cx="12541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8" imgW="495300" imgH="228600" progId="Equation.DSMT4">
                  <p:embed/>
                </p:oleObj>
              </mc:Choice>
              <mc:Fallback>
                <p:oleObj name="" r:id="rId8" imgW="495300" imgH="228600" progId="Equation.DSMT4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1175" y="5759450"/>
                        <a:ext cx="1254125" cy="582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4" name="Object 8"/>
          <p:cNvGraphicFramePr>
            <a:graphicFrameLocks noChangeAspect="1"/>
          </p:cNvGraphicFramePr>
          <p:nvPr/>
        </p:nvGraphicFramePr>
        <p:xfrm>
          <a:off x="4676775" y="3644900"/>
          <a:ext cx="21907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0" imgW="825500" imgH="431800" progId="Equation.DSMT4">
                  <p:embed/>
                </p:oleObj>
              </mc:Choice>
              <mc:Fallback>
                <p:oleObj name="" r:id="rId10" imgW="825500" imgH="431800" progId="Equation.DSMT4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6775" y="3644900"/>
                        <a:ext cx="2190750" cy="122396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5" name="Object 9"/>
          <p:cNvGraphicFramePr>
            <a:graphicFrameLocks noChangeAspect="1"/>
          </p:cNvGraphicFramePr>
          <p:nvPr/>
        </p:nvGraphicFramePr>
        <p:xfrm>
          <a:off x="4694238" y="4797425"/>
          <a:ext cx="1770062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2" imgW="660400" imgH="419100" progId="Equation.DSMT4">
                  <p:embed/>
                </p:oleObj>
              </mc:Choice>
              <mc:Fallback>
                <p:oleObj name="" r:id="rId12" imgW="660400" imgH="419100" progId="Equation.DSMT4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94238" y="4797425"/>
                        <a:ext cx="1770062" cy="108585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6106" name="Object 10"/>
          <p:cNvGraphicFramePr>
            <a:graphicFrameLocks noChangeAspect="1"/>
          </p:cNvGraphicFramePr>
          <p:nvPr/>
        </p:nvGraphicFramePr>
        <p:xfrm>
          <a:off x="4735513" y="5903913"/>
          <a:ext cx="172878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4" imgW="482600" imgH="203200" progId="Equation.3">
                  <p:embed/>
                </p:oleObj>
              </mc:Choice>
              <mc:Fallback>
                <p:oleObj name="" r:id="rId14" imgW="482600" imgH="2032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35513" y="5903913"/>
                        <a:ext cx="1728787" cy="728662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6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6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6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6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6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6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6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6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6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15888"/>
            <a:ext cx="8705850" cy="374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3068638"/>
            <a:ext cx="4029075" cy="355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845050"/>
            <a:ext cx="4125913" cy="1516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8" y="3284538"/>
            <a:ext cx="1495425" cy="147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44450"/>
            <a:ext cx="8424863" cy="6813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 Box 2"/>
          <p:cNvSpPr txBox="1"/>
          <p:nvPr/>
        </p:nvSpPr>
        <p:spPr>
          <a:xfrm>
            <a:off x="250825" y="4763"/>
            <a:ext cx="47529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Chap6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频率响应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3" name="Rectangle 3"/>
          <p:cNvSpPr/>
          <p:nvPr/>
        </p:nvSpPr>
        <p:spPr>
          <a:xfrm>
            <a:off x="382588" y="484188"/>
            <a:ext cx="22447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、基本概念	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1284" name="Rectangle 4"/>
          <p:cNvSpPr/>
          <p:nvPr/>
        </p:nvSpPr>
        <p:spPr>
          <a:xfrm>
            <a:off x="2609850" y="461963"/>
            <a:ext cx="225583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、低频响应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4716463" y="439738"/>
            <a:ext cx="22447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、高频响应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292100" y="1412875"/>
          <a:ext cx="341947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2712720" imgH="2781300" progId="Paint.Picture">
                  <p:embed/>
                </p:oleObj>
              </mc:Choice>
              <mc:Fallback>
                <p:oleObj name="" r:id="rId1" imgW="2712720" imgH="2781300" progId="Paint.Picture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100" y="1412875"/>
                        <a:ext cx="3419475" cy="350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3"/>
          <p:cNvGrpSpPr/>
          <p:nvPr/>
        </p:nvGrpSpPr>
        <p:grpSpPr>
          <a:xfrm>
            <a:off x="3797300" y="1336675"/>
            <a:ext cx="5334000" cy="3657600"/>
            <a:chOff x="2633" y="1526"/>
            <a:chExt cx="2863" cy="2100"/>
          </a:xfrm>
        </p:grpSpPr>
        <p:sp>
          <p:nvSpPr>
            <p:cNvPr id="30736" name="AutoShape 4" descr="羊皮纸"/>
            <p:cNvSpPr/>
            <p:nvPr/>
          </p:nvSpPr>
          <p:spPr>
            <a:xfrm>
              <a:off x="2633" y="1526"/>
              <a:ext cx="2863" cy="2100"/>
            </a:xfrm>
            <a:prstGeom prst="roundRect">
              <a:avLst>
                <a:gd name="adj" fmla="val 16667"/>
              </a:avLst>
            </a:prstGeom>
            <a:blipFill rotWithShape="0">
              <a:blip r:embed="rId3"/>
            </a:blip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37" name="Object 5"/>
            <p:cNvGraphicFramePr>
              <a:graphicFrameLocks noChangeAspect="1"/>
            </p:cNvGraphicFramePr>
            <p:nvPr/>
          </p:nvGraphicFramePr>
          <p:xfrm>
            <a:off x="2785" y="1675"/>
            <a:ext cx="2557" cy="1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" r:id="rId4" imgW="2705100" imgH="2000250" progId="Word.Picture.8">
                    <p:embed/>
                  </p:oleObj>
                </mc:Choice>
                <mc:Fallback>
                  <p:oleObj name="" r:id="rId4" imgW="2705100" imgH="2000250" progId="Word.Picture.8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785" y="1675"/>
                          <a:ext cx="2557" cy="18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6"/>
          <p:cNvSpPr/>
          <p:nvPr/>
        </p:nvSpPr>
        <p:spPr>
          <a:xfrm>
            <a:off x="5119688" y="2816225"/>
            <a:ext cx="25177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b1  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b2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及 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短路</a:t>
            </a:r>
            <a:endParaRPr lang="zh-CN" altLang="en-US" baseline="-250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5556250" y="3394075"/>
            <a:ext cx="16859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be 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bc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开路</a:t>
            </a:r>
            <a:endParaRPr lang="zh-CN" altLang="en-US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8"/>
          <p:cNvSpPr txBox="1"/>
          <p:nvPr/>
        </p:nvSpPr>
        <p:spPr>
          <a:xfrm>
            <a:off x="4483100" y="3013075"/>
            <a:ext cx="76200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b1 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b2 </a:t>
            </a:r>
            <a:r>
              <a:rPr lang="zh-CN" altLang="en-US" dirty="0">
                <a:solidFill>
                  <a:srgbClr val="993300"/>
                </a:solidFill>
                <a:latin typeface="Times New Roman" panose="02020603050405020304" pitchFamily="18" charset="0"/>
              </a:rPr>
              <a:t>及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e</a:t>
            </a:r>
            <a:endParaRPr lang="en-US" altLang="zh-CN" dirty="0">
              <a:solidFill>
                <a:srgbClr val="99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9"/>
          <p:cNvSpPr txBox="1"/>
          <p:nvPr/>
        </p:nvSpPr>
        <p:spPr>
          <a:xfrm>
            <a:off x="7607300" y="3089275"/>
            <a:ext cx="7620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be </a:t>
            </a:r>
            <a:r>
              <a:rPr lang="zh-CN" altLang="en-US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993300"/>
                </a:solidFill>
                <a:latin typeface="Times New Roman" panose="02020603050405020304" pitchFamily="18" charset="0"/>
              </a:rPr>
              <a:t>bc</a:t>
            </a:r>
            <a:endParaRPr lang="en-US" altLang="zh-CN" dirty="0">
              <a:solidFill>
                <a:srgbClr val="99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AutoShape 10"/>
          <p:cNvSpPr/>
          <p:nvPr/>
        </p:nvSpPr>
        <p:spPr>
          <a:xfrm>
            <a:off x="7226300" y="1184275"/>
            <a:ext cx="1603375" cy="609600"/>
          </a:xfrm>
          <a:prstGeom prst="wedgeEllipseCallout">
            <a:avLst>
              <a:gd name="adj1" fmla="val -19111"/>
              <a:gd name="adj2" fmla="val 282551"/>
            </a:avLst>
          </a:prstGeom>
          <a:solidFill>
            <a:schemeClr val="folHlink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高频区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  <p:sp>
        <p:nvSpPr>
          <p:cNvPr id="16" name="AutoShape 11"/>
          <p:cNvSpPr/>
          <p:nvPr/>
        </p:nvSpPr>
        <p:spPr>
          <a:xfrm>
            <a:off x="3263900" y="2022475"/>
            <a:ext cx="1603375" cy="609600"/>
          </a:xfrm>
          <a:prstGeom prst="wedgeEllipseCallout">
            <a:avLst>
              <a:gd name="adj1" fmla="val 54157"/>
              <a:gd name="adj2" fmla="val 122657"/>
            </a:avLst>
          </a:prstGeom>
          <a:solidFill>
            <a:schemeClr val="folHlink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低频区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868363" y="4922838"/>
          <a:ext cx="22383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6" imgW="1244600" imgH="431800" progId="Equation.3">
                  <p:embed/>
                </p:oleObj>
              </mc:Choice>
              <mc:Fallback>
                <p:oleObj name="" r:id="rId6" imgW="1244600" imgH="4318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8363" y="4922838"/>
                        <a:ext cx="2238375" cy="776287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50195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3"/>
          <p:cNvSpPr/>
          <p:nvPr/>
        </p:nvSpPr>
        <p:spPr>
          <a:xfrm>
            <a:off x="5473700" y="1641475"/>
            <a:ext cx="1603375" cy="609600"/>
          </a:xfrm>
          <a:prstGeom prst="wedgeEllipseCallout">
            <a:avLst>
              <a:gd name="adj1" fmla="val -5741"/>
              <a:gd name="adj2" fmla="val 120315"/>
            </a:avLst>
          </a:prstGeom>
          <a:solidFill>
            <a:schemeClr val="folHlink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中频区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/>
      <p:bldP spid="481284" grpId="0"/>
      <p:bldP spid="6" grpId="0"/>
      <p:bldP spid="11" grpId="0"/>
      <p:bldP spid="12" grpId="0"/>
      <p:bldP spid="13" grpId="0"/>
      <p:bldP spid="14" grpId="0"/>
      <p:bldP spid="15" grpId="0" animBg="1"/>
      <p:bldP spid="16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2"/>
          <p:cNvSpPr txBox="1"/>
          <p:nvPr/>
        </p:nvSpPr>
        <p:spPr>
          <a:xfrm>
            <a:off x="250825" y="4763"/>
            <a:ext cx="47529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Chap6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频率响应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3" name="Rectangle 3"/>
          <p:cNvSpPr/>
          <p:nvPr/>
        </p:nvSpPr>
        <p:spPr>
          <a:xfrm>
            <a:off x="382588" y="484188"/>
            <a:ext cx="22447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、基本概念	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1284" name="Rectangle 4"/>
          <p:cNvSpPr/>
          <p:nvPr/>
        </p:nvSpPr>
        <p:spPr>
          <a:xfrm>
            <a:off x="2609850" y="461963"/>
            <a:ext cx="225583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、低频响应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4716463" y="439738"/>
            <a:ext cx="22447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、高频响应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42988" y="1395413"/>
          <a:ext cx="4343400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1877695" imgH="1626870" progId="Word.Picture.8">
                  <p:embed/>
                </p:oleObj>
              </mc:Choice>
              <mc:Fallback>
                <p:oleObj name="" r:id="rId1" imgW="1877695" imgH="1626870" progId="Word.Picture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395413"/>
                        <a:ext cx="4343400" cy="3762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/>
      <p:bldP spid="48128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Text Box 2"/>
          <p:cNvSpPr txBox="1"/>
          <p:nvPr/>
        </p:nvSpPr>
        <p:spPr>
          <a:xfrm>
            <a:off x="250825" y="4763"/>
            <a:ext cx="47529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Chap7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差分放大电路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3" name="Rectangle 3"/>
          <p:cNvSpPr/>
          <p:nvPr/>
        </p:nvSpPr>
        <p:spPr>
          <a:xfrm>
            <a:off x="444500" y="598488"/>
            <a:ext cx="8496300" cy="904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、电流源	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会辨认电流源；会计算镜像电流源的电流。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1284" name="Rectangle 4"/>
          <p:cNvSpPr/>
          <p:nvPr/>
        </p:nvSpPr>
        <p:spPr>
          <a:xfrm>
            <a:off x="444500" y="1606550"/>
            <a:ext cx="8208963" cy="2235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、差分电路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基本概念：差模与共模、抑制共模（零漂）的原理；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如何提高差分性能指标（单出 双出）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基本分析方法：如何转换为单边电路；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</a:rPr>
              <a:t>o</a:t>
            </a:r>
            <a:r>
              <a:rPr lang="zh-CN" altLang="en-US" dirty="0">
                <a:latin typeface="Times New Roman" panose="02020603050405020304" pitchFamily="18" charset="0"/>
              </a:rPr>
              <a:t>的等效，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</a:rPr>
              <a:t>的折算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19700" y="3573463"/>
          <a:ext cx="37115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2170430" imgH="1810385" progId="Word.Picture.8">
                  <p:embed/>
                </p:oleObj>
              </mc:Choice>
              <mc:Fallback>
                <p:oleObj name="" r:id="rId1" imgW="2170430" imgH="1810385" progId="Word.Picture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19700" y="3573463"/>
                        <a:ext cx="3711575" cy="309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/>
      <p:bldP spid="4812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6146" name="Rectangle 2"/>
          <p:cNvSpPr/>
          <p:nvPr/>
        </p:nvSpPr>
        <p:spPr>
          <a:xfrm>
            <a:off x="323850" y="260350"/>
            <a:ext cx="3484563" cy="5302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频率响应及带宽 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75139" name="Object 3"/>
          <p:cNvGraphicFramePr>
            <a:graphicFrameLocks noChangeAspect="1"/>
          </p:cNvGraphicFramePr>
          <p:nvPr/>
        </p:nvGraphicFramePr>
        <p:xfrm>
          <a:off x="468313" y="908050"/>
          <a:ext cx="20351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16965" imgH="203200" progId="Equation.3">
                  <p:embed/>
                </p:oleObj>
              </mc:Choice>
              <mc:Fallback>
                <p:oleObj name="" r:id="rId1" imgW="1116965" imgH="2032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908050"/>
                        <a:ext cx="2035175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/>
          <p:cNvGrpSpPr/>
          <p:nvPr/>
        </p:nvGrpSpPr>
        <p:grpSpPr>
          <a:xfrm>
            <a:off x="2124075" y="3068638"/>
            <a:ext cx="4545013" cy="3333750"/>
            <a:chOff x="2633" y="1526"/>
            <a:chExt cx="2863" cy="2100"/>
          </a:xfrm>
        </p:grpSpPr>
        <p:sp>
          <p:nvSpPr>
            <p:cNvPr id="6157" name="AutoShape 5" descr="羊皮纸"/>
            <p:cNvSpPr/>
            <p:nvPr/>
          </p:nvSpPr>
          <p:spPr>
            <a:xfrm>
              <a:off x="2633" y="1526"/>
              <a:ext cx="2863" cy="2100"/>
            </a:xfrm>
            <a:prstGeom prst="roundRect">
              <a:avLst>
                <a:gd name="adj" fmla="val 16667"/>
              </a:avLst>
            </a:prstGeom>
            <a:blipFill rotWithShape="0">
              <a:blip r:embed="rId3"/>
            </a:blip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58" name="Object 6"/>
            <p:cNvGraphicFramePr>
              <a:graphicFrameLocks noChangeAspect="1"/>
            </p:cNvGraphicFramePr>
            <p:nvPr/>
          </p:nvGraphicFramePr>
          <p:xfrm>
            <a:off x="2785" y="1675"/>
            <a:ext cx="2557" cy="1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4" imgW="2705100" imgH="2000250" progId="Word.Picture.8">
                    <p:embed/>
                  </p:oleObj>
                </mc:Choice>
                <mc:Fallback>
                  <p:oleObj name="" r:id="rId4" imgW="2705100" imgH="2000250" progId="Word.Picture.8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785" y="1675"/>
                          <a:ext cx="2557" cy="18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5143" name="AutoShape 7"/>
          <p:cNvSpPr/>
          <p:nvPr/>
        </p:nvSpPr>
        <p:spPr>
          <a:xfrm>
            <a:off x="5184775" y="3241675"/>
            <a:ext cx="1603375" cy="609600"/>
          </a:xfrm>
          <a:prstGeom prst="wedgeEllipseCallout">
            <a:avLst>
              <a:gd name="adj1" fmla="val -9009"/>
              <a:gd name="adj2" fmla="val 259375"/>
            </a:avLst>
          </a:prstGeom>
          <a:solidFill>
            <a:schemeClr val="accent1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高频区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  <p:sp>
        <p:nvSpPr>
          <p:cNvPr id="475144" name="AutoShape 8"/>
          <p:cNvSpPr/>
          <p:nvPr/>
        </p:nvSpPr>
        <p:spPr>
          <a:xfrm>
            <a:off x="2671763" y="2871788"/>
            <a:ext cx="1603375" cy="609600"/>
          </a:xfrm>
          <a:prstGeom prst="wedgeEllipseCallout">
            <a:avLst>
              <a:gd name="adj1" fmla="val 56435"/>
              <a:gd name="adj2" fmla="val 244532"/>
            </a:avLst>
          </a:prstGeom>
          <a:solidFill>
            <a:schemeClr val="accent1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中频区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  <p:sp>
        <p:nvSpPr>
          <p:cNvPr id="475145" name="AutoShape 9"/>
          <p:cNvSpPr/>
          <p:nvPr/>
        </p:nvSpPr>
        <p:spPr>
          <a:xfrm>
            <a:off x="1119188" y="4283075"/>
            <a:ext cx="1603375" cy="609600"/>
          </a:xfrm>
          <a:prstGeom prst="wedgeEllipseCallout">
            <a:avLst>
              <a:gd name="adj1" fmla="val 75148"/>
              <a:gd name="adj2" fmla="val 88282"/>
            </a:avLst>
          </a:prstGeom>
          <a:solidFill>
            <a:schemeClr val="accent1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</a:rPr>
              <a:t>低频区</a:t>
            </a:r>
            <a:endParaRPr lang="zh-CN" altLang="en-US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475146" name="Group 10"/>
          <p:cNvGrpSpPr/>
          <p:nvPr/>
        </p:nvGrpSpPr>
        <p:grpSpPr>
          <a:xfrm>
            <a:off x="3094038" y="2368550"/>
            <a:ext cx="2328862" cy="887413"/>
            <a:chOff x="3355" y="1196"/>
            <a:chExt cx="1467" cy="559"/>
          </a:xfrm>
        </p:grpSpPr>
        <p:sp>
          <p:nvSpPr>
            <p:cNvPr id="6155" name="AutoShape 11"/>
            <p:cNvSpPr/>
            <p:nvPr/>
          </p:nvSpPr>
          <p:spPr>
            <a:xfrm>
              <a:off x="3355" y="1196"/>
              <a:ext cx="1444" cy="548"/>
            </a:xfrm>
            <a:prstGeom prst="wedgeEllipseCallout">
              <a:avLst>
                <a:gd name="adj1" fmla="val -39333"/>
                <a:gd name="adj2" fmla="val 173356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algn="ctr" eaLnBrk="1" hangingPunct="1"/>
              <a:r>
                <a:rPr lang="en-US" altLang="zh-CN" sz="1800" dirty="0">
                  <a:latin typeface="Times New Roman" panose="02020603050405020304" pitchFamily="18" charset="0"/>
                </a:rPr>
                <a:t>3dB 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频率点（半功率点）</a:t>
              </a:r>
              <a:endParaRPr lang="zh-CN" altLang="en-US" sz="1800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6156" name="AutoShape 12"/>
            <p:cNvSpPr/>
            <p:nvPr/>
          </p:nvSpPr>
          <p:spPr>
            <a:xfrm>
              <a:off x="3378" y="1207"/>
              <a:ext cx="1444" cy="548"/>
            </a:xfrm>
            <a:prstGeom prst="wedgeEllipseCallout">
              <a:avLst>
                <a:gd name="adj1" fmla="val 49167"/>
                <a:gd name="adj2" fmla="val 171352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algn="ctr" eaLnBrk="1" hangingPunct="1"/>
              <a:r>
                <a:rPr lang="en-US" altLang="zh-CN" sz="1800" dirty="0">
                  <a:latin typeface="Times New Roman" panose="02020603050405020304" pitchFamily="18" charset="0"/>
                </a:rPr>
                <a:t>3dB 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频率点（半功率点）</a:t>
              </a:r>
              <a:endParaRPr lang="zh-CN" altLang="en-US" sz="1800" baseline="-25000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475149" name="Object 13"/>
          <p:cNvGraphicFramePr>
            <a:graphicFrameLocks noChangeAspect="1"/>
          </p:cNvGraphicFramePr>
          <p:nvPr/>
        </p:nvGraphicFramePr>
        <p:xfrm>
          <a:off x="3924300" y="836613"/>
          <a:ext cx="20351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6" imgW="1116965" imgH="203200" progId="Equation.3">
                  <p:embed/>
                </p:oleObj>
              </mc:Choice>
              <mc:Fallback>
                <p:oleObj name="" r:id="rId6" imgW="1116965" imgH="2032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4300" y="836613"/>
                        <a:ext cx="2035175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50" name="Object 14"/>
          <p:cNvGraphicFramePr>
            <a:graphicFrameLocks noChangeAspect="1"/>
          </p:cNvGraphicFramePr>
          <p:nvPr/>
        </p:nvGraphicFramePr>
        <p:xfrm>
          <a:off x="611188" y="1557338"/>
          <a:ext cx="31448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1726565" imgH="203200" progId="Equation.3">
                  <p:embed/>
                </p:oleObj>
              </mc:Choice>
              <mc:Fallback>
                <p:oleObj name="" r:id="rId8" imgW="1726565" imgH="2032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188" y="1557338"/>
                        <a:ext cx="3144837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75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475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475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3" grpId="0" animBg="1"/>
      <p:bldP spid="475144" grpId="0" animBg="1"/>
      <p:bldP spid="4751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/>
          <p:nvPr/>
        </p:nvSpPr>
        <p:spPr>
          <a:xfrm>
            <a:off x="250825" y="123825"/>
            <a:ext cx="47529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Chap7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差分放大电路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2307" name="Rectangle 3"/>
          <p:cNvSpPr/>
          <p:nvPr/>
        </p:nvSpPr>
        <p:spPr>
          <a:xfrm>
            <a:off x="671513" y="749300"/>
            <a:ext cx="5621337" cy="895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、多级放大器的动态计算	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下一级的输入电阻是前一级的负载电阻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2308" name="Rectangle 4"/>
          <p:cNvSpPr/>
          <p:nvPr/>
        </p:nvSpPr>
        <p:spPr>
          <a:xfrm>
            <a:off x="755650" y="1916113"/>
            <a:ext cx="525621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、集成电路运算放大器	主要参数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2620963"/>
            <a:ext cx="6226175" cy="374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/>
      <p:bldP spid="48230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ext Box 2"/>
          <p:cNvSpPr txBox="1"/>
          <p:nvPr/>
        </p:nvSpPr>
        <p:spPr>
          <a:xfrm>
            <a:off x="539750" y="476250"/>
            <a:ext cx="56165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Chap8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反馈放大电路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3331" name="Text Box 3"/>
          <p:cNvSpPr txBox="1"/>
          <p:nvPr/>
        </p:nvSpPr>
        <p:spPr>
          <a:xfrm>
            <a:off x="468313" y="1392238"/>
            <a:ext cx="61912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①</a:t>
            </a:r>
            <a:r>
              <a:rPr lang="zh-CN" altLang="en-US" dirty="0">
                <a:latin typeface="Times New Roman" panose="02020603050405020304" pitchFamily="18" charset="0"/>
              </a:rPr>
              <a:t>反馈有关的基本概念。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3332" name="Text Box 4"/>
          <p:cNvSpPr txBox="1"/>
          <p:nvPr/>
        </p:nvSpPr>
        <p:spPr>
          <a:xfrm>
            <a:off x="468313" y="2276475"/>
            <a:ext cx="57594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</a:rPr>
              <a:t>反馈组态的判断。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3333" name="Text Box 5"/>
          <p:cNvSpPr txBox="1"/>
          <p:nvPr/>
        </p:nvSpPr>
        <p:spPr>
          <a:xfrm>
            <a:off x="468313" y="3068638"/>
            <a:ext cx="64087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③</a:t>
            </a:r>
            <a:r>
              <a:rPr lang="zh-CN" altLang="en-US" dirty="0">
                <a:latin typeface="Times New Roman" panose="02020603050405020304" pitchFamily="18" charset="0"/>
              </a:rPr>
              <a:t>深度负反馈条件下的近似计算。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3334" name="Text Box 6"/>
          <p:cNvSpPr txBox="1"/>
          <p:nvPr/>
        </p:nvSpPr>
        <p:spPr>
          <a:xfrm>
            <a:off x="539750" y="4005263"/>
            <a:ext cx="6553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④</a:t>
            </a:r>
            <a:r>
              <a:rPr lang="zh-CN" altLang="en-US" dirty="0">
                <a:latin typeface="Times New Roman" panose="02020603050405020304" pitchFamily="18" charset="0"/>
              </a:rPr>
              <a:t>负反馈对放大电路性能的影响。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/>
      <p:bldP spid="483332" grpId="0"/>
      <p:bldP spid="483333" grpId="0"/>
      <p:bldP spid="4833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5"/>
          <p:cNvSpPr/>
          <p:nvPr/>
        </p:nvSpPr>
        <p:spPr>
          <a:xfrm>
            <a:off x="0" y="2319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5843" name="Object 4"/>
          <p:cNvGraphicFramePr>
            <a:graphicFrameLocks noChangeAspect="1"/>
          </p:cNvGraphicFramePr>
          <p:nvPr/>
        </p:nvGraphicFramePr>
        <p:xfrm>
          <a:off x="395288" y="1196975"/>
          <a:ext cx="828040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3437890" imgH="2218690" progId="Word.Picture.8">
                  <p:embed/>
                </p:oleObj>
              </mc:Choice>
              <mc:Fallback>
                <p:oleObj name="" r:id="rId1" imgW="3437890" imgH="2218690" progId="Word.Picture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288" y="1196975"/>
                        <a:ext cx="8280400" cy="534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26" name="Line 6"/>
          <p:cNvSpPr/>
          <p:nvPr/>
        </p:nvSpPr>
        <p:spPr>
          <a:xfrm>
            <a:off x="3563938" y="4724400"/>
            <a:ext cx="0" cy="36036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51712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0"/>
            <a:ext cx="8281987" cy="103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ext Box 2"/>
          <p:cNvSpPr txBox="1"/>
          <p:nvPr/>
        </p:nvSpPr>
        <p:spPr>
          <a:xfrm>
            <a:off x="107950" y="61913"/>
            <a:ext cx="60483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Chap9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功率放大电路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4355" name="Rectangle 3"/>
          <p:cNvSpPr/>
          <p:nvPr/>
        </p:nvSpPr>
        <p:spPr>
          <a:xfrm>
            <a:off x="334963" y="828675"/>
            <a:ext cx="8807450" cy="8953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、提高效率和减少非线形失真矛盾的方法：甲类</a:t>
            </a:r>
            <a:r>
              <a:rPr lang="en-US" altLang="zh-CN" dirty="0">
                <a:latin typeface="Times New Roman" panose="02020603050405020304" pitchFamily="18" charset="0"/>
              </a:rPr>
              <a:t>-&gt;</a:t>
            </a:r>
            <a:r>
              <a:rPr lang="zh-CN" altLang="en-US" dirty="0">
                <a:latin typeface="Times New Roman" panose="02020603050405020304" pitchFamily="18" charset="0"/>
              </a:rPr>
              <a:t>乙类</a:t>
            </a:r>
            <a:r>
              <a:rPr lang="en-US" altLang="zh-CN" dirty="0">
                <a:latin typeface="Times New Roman" panose="02020603050405020304" pitchFamily="18" charset="0"/>
              </a:rPr>
              <a:t>-&gt;</a:t>
            </a:r>
            <a:r>
              <a:rPr lang="zh-CN" altLang="en-US" dirty="0">
                <a:latin typeface="Times New Roman" panose="02020603050405020304" pitchFamily="18" charset="0"/>
              </a:rPr>
              <a:t>甲乙类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84356" name="Rectangle 4"/>
          <p:cNvSpPr/>
          <p:nvPr/>
        </p:nvSpPr>
        <p:spPr>
          <a:xfrm>
            <a:off x="349250" y="1493838"/>
            <a:ext cx="79375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dist"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、指标计算：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o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</a:rPr>
              <a:t>、效率及功放管安全工作参数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11" descr="纸莎草纸"/>
          <p:cNvGraphicFramePr>
            <a:graphicFrameLocks noChangeAspect="1"/>
          </p:cNvGraphicFramePr>
          <p:nvPr/>
        </p:nvGraphicFramePr>
        <p:xfrm>
          <a:off x="2932113" y="2176463"/>
          <a:ext cx="275272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2105025" imgH="1952625" progId="Paint.Picture">
                  <p:embed/>
                </p:oleObj>
              </mc:Choice>
              <mc:Fallback>
                <p:oleObj name="" r:id="rId1" imgW="2105025" imgH="1952625" progId="Paint.Picture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2113" y="2176463"/>
                        <a:ext cx="2752725" cy="2390775"/>
                      </a:xfrm>
                      <a:prstGeom prst="rect">
                        <a:avLst/>
                      </a:prstGeom>
                      <a:blipFill rotWithShape="0">
                        <a:blip r:embed="rId3"/>
                      </a:blip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39750" y="3976688"/>
          <a:ext cx="2663825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4" imgW="4391025" imgH="4267200" progId="Paint.Picture">
                  <p:embed/>
                </p:oleObj>
              </mc:Choice>
              <mc:Fallback>
                <p:oleObj name="" r:id="rId4" imgW="4391025" imgH="4267200" progId="Paint.Picture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3976688"/>
                        <a:ext cx="2663825" cy="2589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375" y="4029075"/>
            <a:ext cx="3402013" cy="2560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/>
      <p:bldP spid="4843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476250"/>
            <a:ext cx="8316912" cy="3725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91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0"/>
            <a:ext cx="9144000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9171" name="Picture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196975"/>
            <a:ext cx="7704137" cy="540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9172" name="Line 4"/>
          <p:cNvSpPr/>
          <p:nvPr/>
        </p:nvSpPr>
        <p:spPr>
          <a:xfrm>
            <a:off x="7956550" y="692150"/>
            <a:ext cx="79216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9173" name="Line 5"/>
          <p:cNvSpPr/>
          <p:nvPr/>
        </p:nvSpPr>
        <p:spPr>
          <a:xfrm>
            <a:off x="611188" y="1196975"/>
            <a:ext cx="1728787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9174" name="Line 6"/>
          <p:cNvSpPr/>
          <p:nvPr/>
        </p:nvSpPr>
        <p:spPr>
          <a:xfrm>
            <a:off x="4140200" y="5516563"/>
            <a:ext cx="0" cy="10080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9175" name="Line 7"/>
          <p:cNvSpPr/>
          <p:nvPr/>
        </p:nvSpPr>
        <p:spPr>
          <a:xfrm>
            <a:off x="4140200" y="6453188"/>
            <a:ext cx="302418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9176" name="Line 8"/>
          <p:cNvSpPr/>
          <p:nvPr/>
        </p:nvSpPr>
        <p:spPr>
          <a:xfrm flipV="1">
            <a:off x="7092950" y="3860800"/>
            <a:ext cx="0" cy="25923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19177" name="Group 9"/>
          <p:cNvGrpSpPr/>
          <p:nvPr/>
        </p:nvGrpSpPr>
        <p:grpSpPr>
          <a:xfrm>
            <a:off x="4643438" y="3357563"/>
            <a:ext cx="504825" cy="431800"/>
            <a:chOff x="4286" y="2069"/>
            <a:chExt cx="318" cy="272"/>
          </a:xfrm>
        </p:grpSpPr>
        <p:sp>
          <p:nvSpPr>
            <p:cNvPr id="38936" name="Line 10"/>
            <p:cNvSpPr/>
            <p:nvPr/>
          </p:nvSpPr>
          <p:spPr>
            <a:xfrm>
              <a:off x="4286" y="2205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7" name="Line 11"/>
            <p:cNvSpPr/>
            <p:nvPr/>
          </p:nvSpPr>
          <p:spPr>
            <a:xfrm>
              <a:off x="4422" y="2069"/>
              <a:ext cx="0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9180" name="Group 12"/>
          <p:cNvGrpSpPr/>
          <p:nvPr/>
        </p:nvGrpSpPr>
        <p:grpSpPr>
          <a:xfrm>
            <a:off x="1547813" y="2924175"/>
            <a:ext cx="504825" cy="431800"/>
            <a:chOff x="4286" y="2069"/>
            <a:chExt cx="318" cy="272"/>
          </a:xfrm>
        </p:grpSpPr>
        <p:sp>
          <p:nvSpPr>
            <p:cNvPr id="38934" name="Line 13"/>
            <p:cNvSpPr/>
            <p:nvPr/>
          </p:nvSpPr>
          <p:spPr>
            <a:xfrm>
              <a:off x="4286" y="2205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5" name="Line 14"/>
            <p:cNvSpPr/>
            <p:nvPr/>
          </p:nvSpPr>
          <p:spPr>
            <a:xfrm>
              <a:off x="4422" y="2069"/>
              <a:ext cx="0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19183" name="Line 15"/>
          <p:cNvSpPr/>
          <p:nvPr/>
        </p:nvSpPr>
        <p:spPr>
          <a:xfrm flipV="1">
            <a:off x="2916238" y="4292600"/>
            <a:ext cx="0" cy="1223963"/>
          </a:xfrm>
          <a:prstGeom prst="line">
            <a:avLst/>
          </a:prstGeom>
          <a:ln w="38100" cap="flat" cmpd="sng">
            <a:solidFill>
              <a:srgbClr val="3333CC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19184" name="Group 16"/>
          <p:cNvGrpSpPr/>
          <p:nvPr/>
        </p:nvGrpSpPr>
        <p:grpSpPr>
          <a:xfrm>
            <a:off x="6443663" y="3357563"/>
            <a:ext cx="504825" cy="431800"/>
            <a:chOff x="4286" y="2069"/>
            <a:chExt cx="318" cy="272"/>
          </a:xfrm>
        </p:grpSpPr>
        <p:sp>
          <p:nvSpPr>
            <p:cNvPr id="38932" name="Line 17"/>
            <p:cNvSpPr/>
            <p:nvPr/>
          </p:nvSpPr>
          <p:spPr>
            <a:xfrm>
              <a:off x="4286" y="2205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3" name="Line 18"/>
            <p:cNvSpPr/>
            <p:nvPr/>
          </p:nvSpPr>
          <p:spPr>
            <a:xfrm>
              <a:off x="4422" y="2069"/>
              <a:ext cx="0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9187" name="Group 19"/>
          <p:cNvGrpSpPr/>
          <p:nvPr/>
        </p:nvGrpSpPr>
        <p:grpSpPr>
          <a:xfrm>
            <a:off x="4356100" y="5949950"/>
            <a:ext cx="504825" cy="431800"/>
            <a:chOff x="4286" y="2069"/>
            <a:chExt cx="318" cy="272"/>
          </a:xfrm>
        </p:grpSpPr>
        <p:sp>
          <p:nvSpPr>
            <p:cNvPr id="38930" name="Line 20"/>
            <p:cNvSpPr/>
            <p:nvPr/>
          </p:nvSpPr>
          <p:spPr>
            <a:xfrm>
              <a:off x="4286" y="2205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1" name="Line 21"/>
            <p:cNvSpPr/>
            <p:nvPr/>
          </p:nvSpPr>
          <p:spPr>
            <a:xfrm>
              <a:off x="4422" y="2069"/>
              <a:ext cx="0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9190" name="Group 22"/>
          <p:cNvGrpSpPr/>
          <p:nvPr/>
        </p:nvGrpSpPr>
        <p:grpSpPr>
          <a:xfrm>
            <a:off x="2916238" y="4941888"/>
            <a:ext cx="504825" cy="431800"/>
            <a:chOff x="4286" y="2069"/>
            <a:chExt cx="318" cy="272"/>
          </a:xfrm>
        </p:grpSpPr>
        <p:sp>
          <p:nvSpPr>
            <p:cNvPr id="38928" name="Line 23"/>
            <p:cNvSpPr/>
            <p:nvPr/>
          </p:nvSpPr>
          <p:spPr>
            <a:xfrm>
              <a:off x="4286" y="2205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29" name="Line 24"/>
            <p:cNvSpPr/>
            <p:nvPr/>
          </p:nvSpPr>
          <p:spPr>
            <a:xfrm>
              <a:off x="4422" y="2069"/>
              <a:ext cx="0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19193" name="Text Box 25"/>
          <p:cNvSpPr txBox="1"/>
          <p:nvPr/>
        </p:nvSpPr>
        <p:spPr>
          <a:xfrm>
            <a:off x="827088" y="1773238"/>
            <a:ext cx="3332162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sz="2800" dirty="0">
                <a:solidFill>
                  <a:srgbClr val="3333CC"/>
                </a:solidFill>
                <a:latin typeface="Times New Roman" panose="02020603050405020304" pitchFamily="18" charset="0"/>
              </a:rPr>
              <a:t>电压串联负反馈</a:t>
            </a:r>
            <a:endParaRPr lang="zh-CN" altLang="en-US" sz="28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9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9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51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0"/>
                                        <p:tgtEl>
                                          <p:spTgt spid="51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9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9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9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9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9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9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9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9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9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9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9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9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019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738" y="333375"/>
            <a:ext cx="8704262" cy="151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0195" name="Picture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916113"/>
            <a:ext cx="6086475" cy="46323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20196" name="Group 4"/>
          <p:cNvGrpSpPr/>
          <p:nvPr/>
        </p:nvGrpSpPr>
        <p:grpSpPr>
          <a:xfrm>
            <a:off x="395288" y="1341438"/>
            <a:ext cx="8748712" cy="431800"/>
            <a:chOff x="249" y="845"/>
            <a:chExt cx="5511" cy="272"/>
          </a:xfrm>
        </p:grpSpPr>
        <p:sp>
          <p:nvSpPr>
            <p:cNvPr id="39945" name="Line 5"/>
            <p:cNvSpPr/>
            <p:nvPr/>
          </p:nvSpPr>
          <p:spPr>
            <a:xfrm>
              <a:off x="3470" y="845"/>
              <a:ext cx="2290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6" name="Line 6"/>
            <p:cNvSpPr/>
            <p:nvPr/>
          </p:nvSpPr>
          <p:spPr>
            <a:xfrm>
              <a:off x="249" y="1117"/>
              <a:ext cx="40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20199" name="Line 7"/>
          <p:cNvSpPr/>
          <p:nvPr/>
        </p:nvSpPr>
        <p:spPr>
          <a:xfrm>
            <a:off x="5940425" y="3213100"/>
            <a:ext cx="0" cy="50323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52020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3141663"/>
            <a:ext cx="1366838" cy="534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0201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4365625"/>
            <a:ext cx="1619250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0202" name="Line 10"/>
          <p:cNvSpPr/>
          <p:nvPr/>
        </p:nvSpPr>
        <p:spPr>
          <a:xfrm>
            <a:off x="6732588" y="4292600"/>
            <a:ext cx="0" cy="8651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0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0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0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0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121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738" y="333375"/>
            <a:ext cx="8704262" cy="151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1219" name="Picture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916113"/>
            <a:ext cx="6086475" cy="4632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122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3141663"/>
            <a:ext cx="1366838" cy="534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122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4365625"/>
            <a:ext cx="1619250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1222" name="Line 6"/>
          <p:cNvSpPr/>
          <p:nvPr/>
        </p:nvSpPr>
        <p:spPr>
          <a:xfrm>
            <a:off x="1763713" y="1268413"/>
            <a:ext cx="1079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521223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276475"/>
            <a:ext cx="4176713" cy="617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42" name="Picture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692150"/>
            <a:ext cx="7273925" cy="5535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43" name="Text Box 3"/>
          <p:cNvSpPr txBox="1"/>
          <p:nvPr/>
        </p:nvSpPr>
        <p:spPr>
          <a:xfrm>
            <a:off x="611188" y="2276475"/>
            <a:ext cx="955675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endParaRPr lang="en-US" altLang="zh-CN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44" name="Text Box 4"/>
          <p:cNvSpPr txBox="1"/>
          <p:nvPr/>
        </p:nvSpPr>
        <p:spPr>
          <a:xfrm>
            <a:off x="2051050" y="3213100"/>
            <a:ext cx="955675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endParaRPr lang="en-US" altLang="zh-CN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45" name="Text Box 5"/>
          <p:cNvSpPr txBox="1"/>
          <p:nvPr/>
        </p:nvSpPr>
        <p:spPr>
          <a:xfrm>
            <a:off x="6877050" y="2708275"/>
            <a:ext cx="955675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22246" name="Object 6"/>
          <p:cNvGraphicFramePr>
            <a:graphicFrameLocks noChangeAspect="1"/>
          </p:cNvGraphicFramePr>
          <p:nvPr/>
        </p:nvGraphicFramePr>
        <p:xfrm>
          <a:off x="755650" y="333375"/>
          <a:ext cx="3455988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2" imgW="1231265" imgH="444500" progId="Equation.DSMT4">
                  <p:embed/>
                </p:oleObj>
              </mc:Choice>
              <mc:Fallback>
                <p:oleObj name="" r:id="rId2" imgW="1231265" imgH="4445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650" y="333375"/>
                        <a:ext cx="3455988" cy="12477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47" name="Object 7"/>
          <p:cNvGraphicFramePr>
            <a:graphicFrameLocks noChangeAspect="1"/>
          </p:cNvGraphicFramePr>
          <p:nvPr/>
        </p:nvGraphicFramePr>
        <p:xfrm>
          <a:off x="6300788" y="1268413"/>
          <a:ext cx="284321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4" imgW="1485900" imgH="457200" progId="Equation.DSMT4">
                  <p:embed/>
                </p:oleObj>
              </mc:Choice>
              <mc:Fallback>
                <p:oleObj name="" r:id="rId4" imgW="1485900" imgH="457200" progId="Equation.DSMT4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0788" y="1268413"/>
                        <a:ext cx="2843212" cy="8747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48" name="AutoShape 8"/>
          <p:cNvSpPr/>
          <p:nvPr/>
        </p:nvSpPr>
        <p:spPr>
          <a:xfrm>
            <a:off x="8027988" y="3213100"/>
            <a:ext cx="485775" cy="2232025"/>
          </a:xfrm>
          <a:prstGeom prst="downArrow">
            <a:avLst>
              <a:gd name="adj1" fmla="val 50000"/>
              <a:gd name="adj2" fmla="val 114869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22249" name="Object 9"/>
          <p:cNvGraphicFramePr>
            <a:graphicFrameLocks noChangeAspect="1"/>
          </p:cNvGraphicFramePr>
          <p:nvPr/>
        </p:nvGraphicFramePr>
        <p:xfrm>
          <a:off x="6804025" y="2276475"/>
          <a:ext cx="130651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6" imgW="596900" imgH="228600" progId="Equation.DSMT4">
                  <p:embed/>
                </p:oleObj>
              </mc:Choice>
              <mc:Fallback>
                <p:oleObj name="" r:id="rId6" imgW="596900" imgH="228600" progId="Equation.DSMT4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025" y="2276475"/>
                        <a:ext cx="1306513" cy="5000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50" name="Object 10"/>
          <p:cNvGraphicFramePr>
            <a:graphicFrameLocks noChangeAspect="1"/>
          </p:cNvGraphicFramePr>
          <p:nvPr/>
        </p:nvGraphicFramePr>
        <p:xfrm>
          <a:off x="6948488" y="5589588"/>
          <a:ext cx="18732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8" imgW="711200" imgH="241300" progId="Equation.DSMT4">
                  <p:embed/>
                </p:oleObj>
              </mc:Choice>
              <mc:Fallback>
                <p:oleObj name="" r:id="rId8" imgW="711200" imgH="2413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48488" y="5589588"/>
                        <a:ext cx="1873250" cy="63500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3" grpId="0"/>
      <p:bldP spid="522244" grpId="0"/>
      <p:bldP spid="522245" grpId="0"/>
      <p:bldP spid="5222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333375"/>
            <a:ext cx="8286750" cy="6302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4594" name="Group 2"/>
          <p:cNvGrpSpPr/>
          <p:nvPr/>
        </p:nvGrpSpPr>
        <p:grpSpPr>
          <a:xfrm>
            <a:off x="250825" y="476250"/>
            <a:ext cx="5534025" cy="2593975"/>
            <a:chOff x="2110" y="589"/>
            <a:chExt cx="3486" cy="1634"/>
          </a:xfrm>
        </p:grpSpPr>
        <p:grpSp>
          <p:nvGrpSpPr>
            <p:cNvPr id="7183" name="Group 3"/>
            <p:cNvGrpSpPr/>
            <p:nvPr/>
          </p:nvGrpSpPr>
          <p:grpSpPr>
            <a:xfrm>
              <a:off x="2110" y="589"/>
              <a:ext cx="3486" cy="1411"/>
              <a:chOff x="2110" y="589"/>
              <a:chExt cx="3486" cy="1411"/>
            </a:xfrm>
          </p:grpSpPr>
          <p:sp>
            <p:nvSpPr>
              <p:cNvPr id="7185" name="AutoShape 4" descr="羊皮纸"/>
              <p:cNvSpPr/>
              <p:nvPr/>
            </p:nvSpPr>
            <p:spPr>
              <a:xfrm>
                <a:off x="2110" y="589"/>
                <a:ext cx="3486" cy="1411"/>
              </a:xfrm>
              <a:prstGeom prst="roundRect">
                <a:avLst>
                  <a:gd name="adj" fmla="val 16667"/>
                </a:avLst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 wrap="none" anchor="ctr" anchorCtr="0"/>
              <a:p>
                <a:pPr eaLnBrk="1" hangingPunct="1">
                  <a:spcBef>
                    <a:spcPct val="20000"/>
                  </a:spcBef>
                </a:pP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86" name="Object 5"/>
              <p:cNvGraphicFramePr>
                <a:graphicFrameLocks noChangeAspect="1"/>
              </p:cNvGraphicFramePr>
              <p:nvPr/>
            </p:nvGraphicFramePr>
            <p:xfrm>
              <a:off x="2239" y="725"/>
              <a:ext cx="3255" cy="1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" name="" r:id="rId2" imgW="3038475" imgH="1143000" progId="Word.Picture.8">
                      <p:embed/>
                    </p:oleObj>
                  </mc:Choice>
                  <mc:Fallback>
                    <p:oleObj name="" r:id="rId2" imgW="3038475" imgH="1143000" progId="Word.Picture.8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2239" y="725"/>
                            <a:ext cx="3255" cy="12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84" name="Rectangle 6"/>
            <p:cNvSpPr/>
            <p:nvPr/>
          </p:nvSpPr>
          <p:spPr>
            <a:xfrm>
              <a:off x="3360" y="1966"/>
              <a:ext cx="1038" cy="257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just" eaLnBrk="1" hangingPunct="1">
                <a:lnSpc>
                  <a:spcPct val="115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</a:pPr>
              <a:r>
                <a: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电压放大模型</a:t>
              </a: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4599" name="Group 7"/>
          <p:cNvGrpSpPr/>
          <p:nvPr/>
        </p:nvGrpSpPr>
        <p:grpSpPr>
          <a:xfrm>
            <a:off x="6227763" y="549275"/>
            <a:ext cx="2284412" cy="809625"/>
            <a:chOff x="268" y="1406"/>
            <a:chExt cx="1439" cy="510"/>
          </a:xfrm>
        </p:grpSpPr>
        <p:sp>
          <p:nvSpPr>
            <p:cNvPr id="7181" name="Rectangle 8"/>
            <p:cNvSpPr/>
            <p:nvPr/>
          </p:nvSpPr>
          <p:spPr>
            <a:xfrm>
              <a:off x="268" y="1469"/>
              <a:ext cx="287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有</a:t>
              </a:r>
              <a:endPara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7182" name="Object 9"/>
            <p:cNvGraphicFramePr>
              <a:graphicFrameLocks noChangeAspect="1"/>
            </p:cNvGraphicFramePr>
            <p:nvPr/>
          </p:nvGraphicFramePr>
          <p:xfrm>
            <a:off x="595" y="1406"/>
            <a:ext cx="1112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4" imgW="875665" imgH="406400" progId="Equation.3">
                    <p:embed/>
                  </p:oleObj>
                </mc:Choice>
                <mc:Fallback>
                  <p:oleObj name="" r:id="rId4" imgW="875665" imgH="406400" progId="Equation.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95" y="1406"/>
                          <a:ext cx="1112" cy="5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4602" name="Group 10"/>
          <p:cNvGrpSpPr/>
          <p:nvPr/>
        </p:nvGrpSpPr>
        <p:grpSpPr>
          <a:xfrm>
            <a:off x="395288" y="3357563"/>
            <a:ext cx="5534025" cy="2636837"/>
            <a:chOff x="2121" y="2396"/>
            <a:chExt cx="3486" cy="1661"/>
          </a:xfrm>
        </p:grpSpPr>
        <p:sp>
          <p:nvSpPr>
            <p:cNvPr id="7178" name="AutoShape 11" descr="羊皮纸"/>
            <p:cNvSpPr/>
            <p:nvPr/>
          </p:nvSpPr>
          <p:spPr>
            <a:xfrm>
              <a:off x="2121" y="2396"/>
              <a:ext cx="3486" cy="1411"/>
            </a:xfrm>
            <a:prstGeom prst="roundRect">
              <a:avLst>
                <a:gd name="adj" fmla="val 16667"/>
              </a:avLst>
            </a:prstGeom>
            <a:blipFill rotWithShape="0">
              <a:blip r:embed="rId1"/>
            </a:blip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79" name="Object 12"/>
            <p:cNvGraphicFramePr>
              <a:graphicFrameLocks noChangeAspect="1"/>
            </p:cNvGraphicFramePr>
            <p:nvPr/>
          </p:nvGraphicFramePr>
          <p:xfrm>
            <a:off x="2201" y="2503"/>
            <a:ext cx="3326" cy="1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6" imgW="3105150" imgH="1162050" progId="Word.Picture.8">
                    <p:embed/>
                  </p:oleObj>
                </mc:Choice>
                <mc:Fallback>
                  <p:oleObj name="" r:id="rId6" imgW="3105150" imgH="1162050" progId="Word.Picture.8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01" y="2503"/>
                          <a:ext cx="3326" cy="1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Rectangle 13"/>
            <p:cNvSpPr/>
            <p:nvPr/>
          </p:nvSpPr>
          <p:spPr>
            <a:xfrm>
              <a:off x="3493" y="3800"/>
              <a:ext cx="1038" cy="257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just" eaLnBrk="1" hangingPunct="1">
                <a:lnSpc>
                  <a:spcPct val="115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</a:pPr>
              <a:r>
                <a: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电流放大模型</a:t>
              </a: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94606" name="Object 14"/>
          <p:cNvGraphicFramePr>
            <a:graphicFrameLocks noChangeAspect="1"/>
          </p:cNvGraphicFramePr>
          <p:nvPr/>
        </p:nvGraphicFramePr>
        <p:xfrm>
          <a:off x="6300788" y="3500438"/>
          <a:ext cx="20875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8" imgW="875665" imgH="406400" progId="Equation.3">
                  <p:embed/>
                </p:oleObj>
              </mc:Choice>
              <mc:Fallback>
                <p:oleObj name="" r:id="rId8" imgW="875665" imgH="4064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0788" y="3500438"/>
                        <a:ext cx="2087562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607" name="Rectangle 15"/>
          <p:cNvSpPr/>
          <p:nvPr/>
        </p:nvSpPr>
        <p:spPr>
          <a:xfrm>
            <a:off x="5795963" y="1341438"/>
            <a:ext cx="3348037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</a:pP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要想减小衰减，则希望</a:t>
            </a:r>
            <a:r>
              <a:rPr lang="en-US" altLang="zh-CN" sz="2000" dirty="0">
                <a:solidFill>
                  <a:srgbClr val="CC0066"/>
                </a:solidFill>
                <a:latin typeface="Arial" panose="020B0604020202020204" pitchFamily="34" charset="0"/>
              </a:rPr>
              <a:t>…</a:t>
            </a: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？</a:t>
            </a:r>
            <a:endParaRPr lang="zh-CN" altLang="en-US" sz="2000" dirty="0">
              <a:solidFill>
                <a:srgbClr val="CC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94608" name="Object 16"/>
          <p:cNvGraphicFramePr>
            <a:graphicFrameLocks noChangeAspect="1"/>
          </p:cNvGraphicFramePr>
          <p:nvPr/>
        </p:nvGraphicFramePr>
        <p:xfrm>
          <a:off x="6300788" y="1989138"/>
          <a:ext cx="165576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0" imgW="533400" imgH="203200" progId="Equation.3">
                  <p:embed/>
                </p:oleObj>
              </mc:Choice>
              <mc:Fallback>
                <p:oleObj name="" r:id="rId10" imgW="533400" imgH="2032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00788" y="1989138"/>
                        <a:ext cx="1655762" cy="62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609" name="Rectangle 17"/>
          <p:cNvSpPr/>
          <p:nvPr/>
        </p:nvSpPr>
        <p:spPr>
          <a:xfrm>
            <a:off x="5795963" y="4437063"/>
            <a:ext cx="3348037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</a:pP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要想减小衰减，则希望</a:t>
            </a:r>
            <a:r>
              <a:rPr lang="en-US" altLang="zh-CN" sz="2000" dirty="0">
                <a:solidFill>
                  <a:srgbClr val="CC0066"/>
                </a:solidFill>
                <a:latin typeface="Arial" panose="020B0604020202020204" pitchFamily="34" charset="0"/>
              </a:rPr>
              <a:t>…</a:t>
            </a: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？</a:t>
            </a:r>
            <a:endParaRPr lang="zh-CN" altLang="en-US" sz="2000" dirty="0">
              <a:solidFill>
                <a:srgbClr val="CC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94610" name="Object 18"/>
          <p:cNvGraphicFramePr>
            <a:graphicFrameLocks noChangeAspect="1"/>
          </p:cNvGraphicFramePr>
          <p:nvPr/>
        </p:nvGraphicFramePr>
        <p:xfrm>
          <a:off x="6300788" y="5373688"/>
          <a:ext cx="18002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2" imgW="533400" imgH="203200" progId="Equation.3">
                  <p:embed/>
                </p:oleObj>
              </mc:Choice>
              <mc:Fallback>
                <p:oleObj name="" r:id="rId12" imgW="533400" imgH="203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00788" y="5373688"/>
                        <a:ext cx="1800225" cy="68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945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94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946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946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946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946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300"/>
                                        <p:tgtEl>
                                          <p:spTgt spid="4946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4946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607" grpId="0"/>
      <p:bldP spid="4946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2"/>
          <p:cNvSpPr txBox="1"/>
          <p:nvPr/>
        </p:nvSpPr>
        <p:spPr>
          <a:xfrm>
            <a:off x="539750" y="476250"/>
            <a:ext cx="46926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Chap10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信号处理与信号产生电路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5379" name="Rectangle 3"/>
          <p:cNvSpPr/>
          <p:nvPr/>
        </p:nvSpPr>
        <p:spPr>
          <a:xfrm>
            <a:off x="468313" y="2133600"/>
            <a:ext cx="7280275" cy="904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RC</a:t>
            </a:r>
            <a:r>
              <a:rPr lang="zh-CN" altLang="en-US" dirty="0">
                <a:latin typeface="Times New Roman" panose="02020603050405020304" pitchFamily="18" charset="0"/>
              </a:rPr>
              <a:t>正弦波振荡电路：相位条件，振荡频率计算，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起振条件，稳幅原理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5380" name="Rectangle 4"/>
          <p:cNvSpPr/>
          <p:nvPr/>
        </p:nvSpPr>
        <p:spPr>
          <a:xfrm>
            <a:off x="436563" y="3497263"/>
            <a:ext cx="6526212" cy="904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、电压比较器：门限电压计算，画传输特性，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画输出波形；（单门限、迟滞）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5381" name="Rectangle 5"/>
          <p:cNvSpPr/>
          <p:nvPr/>
        </p:nvSpPr>
        <p:spPr>
          <a:xfrm>
            <a:off x="425450" y="4724400"/>
            <a:ext cx="78628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、方波、三角波产生：迟滞比较器</a:t>
            </a:r>
            <a:r>
              <a:rPr lang="en-US" altLang="zh-CN" dirty="0">
                <a:latin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</a:rPr>
              <a:t>积分电路的综合应用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Rectangle 3"/>
          <p:cNvSpPr/>
          <p:nvPr/>
        </p:nvSpPr>
        <p:spPr>
          <a:xfrm>
            <a:off x="487363" y="1347788"/>
            <a:ext cx="37417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、滤波器类型，传递函数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79" grpId="0"/>
      <p:bldP spid="485380" grpId="0"/>
      <p:bldP spid="485381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/>
          <p:nvPr/>
        </p:nvSpPr>
        <p:spPr>
          <a:xfrm>
            <a:off x="0" y="25622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900113" y="3238500"/>
          <a:ext cx="7596187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3639185" imgH="1734185" progId="Word.Picture.8">
                  <p:embed/>
                </p:oleObj>
              </mc:Choice>
              <mc:Fallback>
                <p:oleObj name="" r:id="rId1" imgW="3639185" imgH="1734185" progId="Word.Picture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3238500"/>
                        <a:ext cx="7596187" cy="361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0"/>
            <a:ext cx="8426450" cy="304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288" y="1052513"/>
          <a:ext cx="8386762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4677410" imgH="2371090" progId="Word.Picture.8">
                  <p:embed/>
                </p:oleObj>
              </mc:Choice>
              <mc:Fallback>
                <p:oleObj name="" r:id="rId1" imgW="4677410" imgH="2371090" progId="Word.Picture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288" y="1052513"/>
                        <a:ext cx="8386762" cy="424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2"/>
          <p:cNvSpPr txBox="1"/>
          <p:nvPr/>
        </p:nvSpPr>
        <p:spPr>
          <a:xfrm>
            <a:off x="539750" y="476250"/>
            <a:ext cx="31289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solidFill>
                  <a:srgbClr val="3333CC"/>
                </a:solidFill>
                <a:latin typeface="Times New Roman" panose="02020603050405020304" pitchFamily="18" charset="0"/>
              </a:rPr>
              <a:t>Chap11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</a:rPr>
              <a:t>直流稳压电源</a:t>
            </a:r>
            <a:endParaRPr lang="zh-CN" altLang="en-US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Rectangle 3"/>
          <p:cNvSpPr/>
          <p:nvPr/>
        </p:nvSpPr>
        <p:spPr>
          <a:xfrm>
            <a:off x="539750" y="1268413"/>
            <a:ext cx="8208963" cy="126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、桥式整流、电容滤波电路：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工作原理，输出直流电压与输入交流电压有效值的定量关系。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108" name="Rectangle 4"/>
          <p:cNvSpPr/>
          <p:nvPr/>
        </p:nvSpPr>
        <p:spPr>
          <a:xfrm>
            <a:off x="533400" y="2997200"/>
            <a:ext cx="8604250" cy="126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、串联稳压电路			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即电压串联负反馈稳压原理，输出电压（及调节范围）的计算，三端集成稳压器的简单应用。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/>
          <p:nvPr/>
        </p:nvSpPr>
        <p:spPr>
          <a:xfrm>
            <a:off x="2555875" y="260350"/>
            <a:ext cx="32400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考试重点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7427" name="Rectangle 3"/>
          <p:cNvSpPr/>
          <p:nvPr/>
        </p:nvSpPr>
        <p:spPr>
          <a:xfrm>
            <a:off x="349250" y="898525"/>
            <a:ext cx="7993063" cy="904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、分立元件放大电路的分析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以第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章为主，</a:t>
            </a:r>
            <a:r>
              <a:rPr lang="en-US" altLang="zh-CN" dirty="0">
                <a:latin typeface="Times New Roman" panose="02020603050405020304" pitchFamily="18" charset="0"/>
              </a:rPr>
              <a:t>MOSFET</a:t>
            </a:r>
            <a:r>
              <a:rPr lang="zh-CN" altLang="en-US" dirty="0">
                <a:latin typeface="Times New Roman" panose="02020603050405020304" pitchFamily="18" charset="0"/>
              </a:rPr>
              <a:t>和差分电路；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7428" name="Rectangle 4"/>
          <p:cNvSpPr/>
          <p:nvPr/>
        </p:nvSpPr>
        <p:spPr>
          <a:xfrm>
            <a:off x="354013" y="2133600"/>
            <a:ext cx="8748712" cy="2209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、负反馈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组态和极性的判断；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负反馈对放大电路性能的影响；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根据负反馈影响，已知欲改善的性能，能自己引入负反馈；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深度负反馈下的近似计算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87429" name="Rectangle 5"/>
          <p:cNvSpPr/>
          <p:nvPr/>
        </p:nvSpPr>
        <p:spPr>
          <a:xfrm>
            <a:off x="468313" y="4673600"/>
            <a:ext cx="813593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、集成运放的应用电路分析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7" grpId="0"/>
      <p:bldP spid="487428" grpId="0"/>
      <p:bldP spid="4874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5288" y="549275"/>
            <a:ext cx="6156325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第一章  绪论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第二章  运算放大器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第三章  二极管及其基本电路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第四章 场效应三极管及其放大电路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第五章 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BJT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及其放大电路	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第六章  频率响应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第七章  模拟集成电路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第八章  反馈放大电路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第九章  功率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放大电路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第十章  信号处理与信号产生电路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章  直流稳压电源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8313" y="1125538"/>
            <a:ext cx="4608512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425" y="2133600"/>
            <a:ext cx="4813300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8138" y="3644900"/>
            <a:ext cx="4813300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5125" y="4176713"/>
            <a:ext cx="4813300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00" y="4662488"/>
            <a:ext cx="4811713" cy="4333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8138" y="5226050"/>
            <a:ext cx="4813300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125" y="5711825"/>
            <a:ext cx="4813300" cy="4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1476375" y="2409825"/>
            <a:ext cx="4763" cy="927100"/>
          </a:xfrm>
          <a:prstGeom prst="straightConnector1">
            <a:avLst/>
          </a:prstGeom>
          <a:ln w="50800" cap="flat" cmpd="sng">
            <a:solidFill>
              <a:srgbClr val="000099"/>
            </a:solidFill>
            <a:prstDash val="solid"/>
            <a:headEnd type="triangle" w="med" len="med"/>
            <a:tailEnd type="triangle" w="med" len="med"/>
          </a:ln>
        </p:spPr>
      </p:cxnSp>
      <p:cxnSp>
        <p:nvCxnSpPr>
          <p:cNvPr id="17" name="直接箭头连接符 16"/>
          <p:cNvCxnSpPr/>
          <p:nvPr/>
        </p:nvCxnSpPr>
        <p:spPr>
          <a:xfrm>
            <a:off x="3552825" y="4208463"/>
            <a:ext cx="11113" cy="887412"/>
          </a:xfrm>
          <a:prstGeom prst="straightConnector1">
            <a:avLst/>
          </a:prstGeom>
          <a:ln w="50800" cap="flat" cmpd="sng">
            <a:solidFill>
              <a:srgbClr val="000099"/>
            </a:solidFill>
            <a:prstDash val="solid"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8450" name="Text Box 2"/>
          <p:cNvSpPr txBox="1"/>
          <p:nvPr/>
        </p:nvSpPr>
        <p:spPr>
          <a:xfrm>
            <a:off x="2971800" y="254000"/>
            <a:ext cx="24161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sz="2800" dirty="0">
                <a:solidFill>
                  <a:srgbClr val="3333CC"/>
                </a:solidFill>
                <a:latin typeface="Times New Roman" panose="02020603050405020304" pitchFamily="18" charset="0"/>
              </a:rPr>
              <a:t>复习方法建议 </a:t>
            </a:r>
            <a:endParaRPr lang="zh-CN" altLang="en-US" sz="28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8451" name="Rectangle 3"/>
          <p:cNvSpPr/>
          <p:nvPr/>
        </p:nvSpPr>
        <p:spPr>
          <a:xfrm>
            <a:off x="457200" y="1066800"/>
            <a:ext cx="8507413" cy="434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</a:rPr>
              <a:t>复习提到的相关内容；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</a:rPr>
              <a:t>复习各章作业；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</a:rPr>
              <a:t>再统览所有知识点，形成知识网络；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（每人在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A4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纸上完成）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4.</a:t>
            </a:r>
            <a:r>
              <a:rPr lang="zh-CN" altLang="en-US" dirty="0">
                <a:latin typeface="Times New Roman" panose="02020603050405020304" pitchFamily="18" charset="0"/>
              </a:rPr>
              <a:t>如有时间，可适量作些其它习题（最好有答案）。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5.</a:t>
            </a:r>
            <a:r>
              <a:rPr lang="zh-CN" altLang="en-US" dirty="0">
                <a:latin typeface="Times New Roman" panose="02020603050405020304" pitchFamily="18" charset="0"/>
              </a:rPr>
              <a:t>重点内容为：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第四章	基本放大电路基础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第八章            负反馈放大电路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第二，十章           集成运放的应用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0" grpId="0"/>
      <p:bldP spid="4884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3876" name="Group 4"/>
          <p:cNvGrpSpPr/>
          <p:nvPr/>
        </p:nvGrpSpPr>
        <p:grpSpPr>
          <a:xfrm>
            <a:off x="131763" y="549275"/>
            <a:ext cx="8759825" cy="1763713"/>
            <a:chOff x="27" y="334"/>
            <a:chExt cx="5518" cy="1111"/>
          </a:xfrm>
        </p:grpSpPr>
        <p:grpSp>
          <p:nvGrpSpPr>
            <p:cNvPr id="51228" name="Group 5"/>
            <p:cNvGrpSpPr/>
            <p:nvPr/>
          </p:nvGrpSpPr>
          <p:grpSpPr>
            <a:xfrm>
              <a:off x="27" y="334"/>
              <a:ext cx="5518" cy="1111"/>
              <a:chOff x="117" y="1110"/>
              <a:chExt cx="5518" cy="1111"/>
            </a:xfrm>
          </p:grpSpPr>
          <p:sp>
            <p:nvSpPr>
              <p:cNvPr id="51232" name="AutoShape 6" descr="羊皮纸"/>
              <p:cNvSpPr/>
              <p:nvPr/>
            </p:nvSpPr>
            <p:spPr>
              <a:xfrm>
                <a:off x="117" y="1110"/>
                <a:ext cx="5518" cy="1111"/>
              </a:xfrm>
              <a:prstGeom prst="roundRect">
                <a:avLst>
                  <a:gd name="adj" fmla="val 16667"/>
                </a:avLst>
              </a:prstGeom>
              <a:blipFill rotWithShape="0">
                <a:blip r:embed="rId1"/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>
                  <a:spcBef>
                    <a:spcPct val="20000"/>
                  </a:spcBef>
                </a:pP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1233" name="Object 7"/>
              <p:cNvGraphicFramePr>
                <a:graphicFrameLocks noChangeAspect="1"/>
              </p:cNvGraphicFramePr>
              <p:nvPr/>
            </p:nvGraphicFramePr>
            <p:xfrm>
              <a:off x="4944" y="1258"/>
              <a:ext cx="639" cy="7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2" imgW="734060" imgH="886460" progId="Word.Picture.8">
                      <p:embed/>
                    </p:oleObj>
                  </mc:Choice>
                  <mc:Fallback>
                    <p:oleObj name="" r:id="rId2" imgW="734060" imgH="886460" progId="Word.Picture.8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4944" y="1258"/>
                            <a:ext cx="639" cy="7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34" name="Object 8"/>
              <p:cNvGraphicFramePr>
                <a:graphicFrameLocks noChangeAspect="1"/>
              </p:cNvGraphicFramePr>
              <p:nvPr/>
            </p:nvGraphicFramePr>
            <p:xfrm>
              <a:off x="161" y="1258"/>
              <a:ext cx="895" cy="7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" name="" r:id="rId4" imgW="1028700" imgH="886460" progId="Word.Picture.8">
                      <p:embed/>
                    </p:oleObj>
                  </mc:Choice>
                  <mc:Fallback>
                    <p:oleObj name="" r:id="rId4" imgW="1028700" imgH="886460" progId="Word.Picture.8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61" y="1258"/>
                            <a:ext cx="895" cy="77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35" name="Object 9"/>
              <p:cNvGraphicFramePr>
                <a:graphicFrameLocks noChangeAspect="1"/>
              </p:cNvGraphicFramePr>
              <p:nvPr/>
            </p:nvGraphicFramePr>
            <p:xfrm>
              <a:off x="912" y="1258"/>
              <a:ext cx="1394" cy="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6" imgW="1600200" imgH="980440" progId="Word.Picture.8">
                      <p:embed/>
                    </p:oleObj>
                  </mc:Choice>
                  <mc:Fallback>
                    <p:oleObj name="" r:id="rId6" imgW="1600200" imgH="980440" progId="Word.Picture.8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12" y="1258"/>
                            <a:ext cx="1394" cy="8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36" name="Object 10"/>
              <p:cNvGraphicFramePr>
                <a:graphicFrameLocks noChangeAspect="1"/>
              </p:cNvGraphicFramePr>
              <p:nvPr/>
            </p:nvGraphicFramePr>
            <p:xfrm>
              <a:off x="2064" y="1258"/>
              <a:ext cx="1843" cy="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8" imgW="2115820" imgH="980440" progId="Word.Picture.8">
                      <p:embed/>
                    </p:oleObj>
                  </mc:Choice>
                  <mc:Fallback>
                    <p:oleObj name="" r:id="rId8" imgW="2115820" imgH="980440" progId="Word.Picture.8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064" y="1258"/>
                            <a:ext cx="1843" cy="8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37" name="Object 11"/>
              <p:cNvGraphicFramePr>
                <a:graphicFrameLocks noChangeAspect="1"/>
              </p:cNvGraphicFramePr>
              <p:nvPr/>
            </p:nvGraphicFramePr>
            <p:xfrm>
              <a:off x="3682" y="1258"/>
              <a:ext cx="1394" cy="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2" name="" r:id="rId10" imgW="1600200" imgH="980440" progId="Word.Picture.8">
                      <p:embed/>
                    </p:oleObj>
                  </mc:Choice>
                  <mc:Fallback>
                    <p:oleObj name="" r:id="rId10" imgW="1600200" imgH="980440" progId="Word.Picture.8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682" y="1258"/>
                            <a:ext cx="1394" cy="8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1229" name="Object 12"/>
            <p:cNvGraphicFramePr>
              <a:graphicFrameLocks noChangeAspect="1"/>
            </p:cNvGraphicFramePr>
            <p:nvPr/>
          </p:nvGraphicFramePr>
          <p:xfrm>
            <a:off x="822" y="482"/>
            <a:ext cx="1392" cy="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12" imgW="1600200" imgH="980440" progId="Word.Picture.8">
                    <p:embed/>
                  </p:oleObj>
                </mc:Choice>
                <mc:Fallback>
                  <p:oleObj name="" r:id="rId12" imgW="1600200" imgH="980440" progId="Word.Picture.8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22" y="482"/>
                          <a:ext cx="1392" cy="8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0" name="Object 13"/>
            <p:cNvGraphicFramePr>
              <a:graphicFrameLocks noChangeAspect="1"/>
            </p:cNvGraphicFramePr>
            <p:nvPr/>
          </p:nvGraphicFramePr>
          <p:xfrm>
            <a:off x="2209" y="482"/>
            <a:ext cx="1394" cy="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4" imgW="1600200" imgH="980440" progId="Word.Picture.8">
                    <p:embed/>
                  </p:oleObj>
                </mc:Choice>
                <mc:Fallback>
                  <p:oleObj name="" r:id="rId14" imgW="1600200" imgH="980440" progId="Word.Picture.8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09" y="482"/>
                          <a:ext cx="1394" cy="8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1" name="Object 14"/>
            <p:cNvGraphicFramePr>
              <a:graphicFrameLocks noChangeAspect="1"/>
            </p:cNvGraphicFramePr>
            <p:nvPr/>
          </p:nvGraphicFramePr>
          <p:xfrm>
            <a:off x="3592" y="482"/>
            <a:ext cx="1394" cy="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16" imgW="1600200" imgH="980440" progId="Word.Picture.8">
                    <p:embed/>
                  </p:oleObj>
                </mc:Choice>
                <mc:Fallback>
                  <p:oleObj name="" r:id="rId16" imgW="1600200" imgH="980440" progId="Word.Picture.8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592" y="482"/>
                          <a:ext cx="1394" cy="8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3887" name="Text Box 15"/>
          <p:cNvSpPr txBox="1"/>
          <p:nvPr/>
        </p:nvSpPr>
        <p:spPr>
          <a:xfrm>
            <a:off x="1223963" y="2592388"/>
            <a:ext cx="22272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rPr>
              <a:t>输入级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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63888" name="Text Box 16"/>
          <p:cNvSpPr txBox="1"/>
          <p:nvPr/>
        </p:nvSpPr>
        <p:spPr>
          <a:xfrm>
            <a:off x="3751263" y="2592388"/>
            <a:ext cx="26527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rPr>
              <a:t>中间放大级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V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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3889" name="Text Box 17"/>
          <p:cNvSpPr txBox="1"/>
          <p:nvPr/>
        </p:nvSpPr>
        <p:spPr>
          <a:xfrm>
            <a:off x="6589713" y="2592388"/>
            <a:ext cx="25304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rPr>
              <a:t>输出级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o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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3890" name="Text Box 18"/>
          <p:cNvSpPr txBox="1"/>
          <p:nvPr/>
        </p:nvSpPr>
        <p:spPr>
          <a:xfrm>
            <a:off x="1223963" y="3027363"/>
            <a:ext cx="21875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共集、共射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1" name="Text Box 19"/>
          <p:cNvSpPr txBox="1"/>
          <p:nvPr/>
        </p:nvSpPr>
        <p:spPr>
          <a:xfrm>
            <a:off x="3751263" y="3027363"/>
            <a:ext cx="24003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共射、共基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2" name="Text Box 20"/>
          <p:cNvSpPr txBox="1"/>
          <p:nvPr/>
        </p:nvSpPr>
        <p:spPr>
          <a:xfrm>
            <a:off x="6589713" y="3000375"/>
            <a:ext cx="17351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共集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3" name="Line 21"/>
          <p:cNvSpPr/>
          <p:nvPr/>
        </p:nvSpPr>
        <p:spPr>
          <a:xfrm flipH="1">
            <a:off x="830263" y="3478213"/>
            <a:ext cx="715962" cy="661987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894" name="Text Box 22"/>
          <p:cNvSpPr txBox="1"/>
          <p:nvPr/>
        </p:nvSpPr>
        <p:spPr>
          <a:xfrm>
            <a:off x="247650" y="4206875"/>
            <a:ext cx="16049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场效应管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5" name="Line 23"/>
          <p:cNvSpPr/>
          <p:nvPr/>
        </p:nvSpPr>
        <p:spPr>
          <a:xfrm>
            <a:off x="2786063" y="3490913"/>
            <a:ext cx="12700" cy="730250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896" name="Text Box 24"/>
          <p:cNvSpPr txBox="1"/>
          <p:nvPr/>
        </p:nvSpPr>
        <p:spPr>
          <a:xfrm>
            <a:off x="1784350" y="4206875"/>
            <a:ext cx="23590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差分放大电路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7" name="Text Box 25"/>
          <p:cNvSpPr txBox="1"/>
          <p:nvPr/>
        </p:nvSpPr>
        <p:spPr>
          <a:xfrm>
            <a:off x="1603375" y="3490913"/>
            <a:ext cx="10414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000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个信号相减</a:t>
            </a:r>
            <a:endParaRPr lang="zh-CN" altLang="en-US" sz="2000" dirty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898" name="Line 26"/>
          <p:cNvSpPr/>
          <p:nvPr/>
        </p:nvSpPr>
        <p:spPr>
          <a:xfrm>
            <a:off x="7310438" y="3436938"/>
            <a:ext cx="238125" cy="757237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899" name="Text Box 27"/>
          <p:cNvSpPr txBox="1"/>
          <p:nvPr/>
        </p:nvSpPr>
        <p:spPr>
          <a:xfrm>
            <a:off x="6675438" y="4206875"/>
            <a:ext cx="23590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功率放大电路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00" name="Text Box 28"/>
          <p:cNvSpPr txBox="1"/>
          <p:nvPr/>
        </p:nvSpPr>
        <p:spPr>
          <a:xfrm>
            <a:off x="2860675" y="3448050"/>
            <a:ext cx="10414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直接耦合</a:t>
            </a:r>
            <a:r>
              <a:rPr lang="zh-CN" altLang="en-US" sz="2000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零漂</a:t>
            </a:r>
            <a:endParaRPr lang="zh-CN" altLang="en-US" sz="2000" dirty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01" name="Text Box 29"/>
          <p:cNvSpPr txBox="1"/>
          <p:nvPr/>
        </p:nvSpPr>
        <p:spPr>
          <a:xfrm>
            <a:off x="487363" y="3529013"/>
            <a:ext cx="10985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000" i="1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000" baseline="-30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</a:t>
            </a:r>
            <a:endParaRPr lang="en-US" altLang="zh-CN" sz="2000" dirty="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3902" name="Text Box 30"/>
          <p:cNvSpPr txBox="1"/>
          <p:nvPr/>
        </p:nvSpPr>
        <p:spPr>
          <a:xfrm>
            <a:off x="7418388" y="3489325"/>
            <a:ext cx="15636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000" i="1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000" baseline="-30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特别小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63903" name="Line 31"/>
          <p:cNvSpPr/>
          <p:nvPr/>
        </p:nvSpPr>
        <p:spPr>
          <a:xfrm>
            <a:off x="4257675" y="3465513"/>
            <a:ext cx="501650" cy="795337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904" name="Text Box 32"/>
          <p:cNvSpPr txBox="1"/>
          <p:nvPr/>
        </p:nvSpPr>
        <p:spPr>
          <a:xfrm>
            <a:off x="4540250" y="4206875"/>
            <a:ext cx="13906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电流源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05" name="AutoShape 33"/>
          <p:cNvSpPr/>
          <p:nvPr/>
        </p:nvSpPr>
        <p:spPr>
          <a:xfrm rot="-5400000">
            <a:off x="4233863" y="1873250"/>
            <a:ext cx="414337" cy="6692900"/>
          </a:xfrm>
          <a:prstGeom prst="leftBrace">
            <a:avLst>
              <a:gd name="adj1" fmla="val 134610"/>
              <a:gd name="adj2" fmla="val 50000"/>
            </a:avLst>
          </a:prstGeom>
          <a:noFill/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>
              <a:spcBef>
                <a:spcPct val="2000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63906" name="Text Box 34"/>
          <p:cNvSpPr txBox="1"/>
          <p:nvPr/>
        </p:nvSpPr>
        <p:spPr>
          <a:xfrm>
            <a:off x="3132138" y="5735638"/>
            <a:ext cx="26130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集成</a:t>
            </a: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运算放大器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07" name="Line 35"/>
          <p:cNvSpPr/>
          <p:nvPr/>
        </p:nvSpPr>
        <p:spPr>
          <a:xfrm>
            <a:off x="5662613" y="5981700"/>
            <a:ext cx="873125" cy="1588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908" name="Line 36"/>
          <p:cNvSpPr/>
          <p:nvPr/>
        </p:nvSpPr>
        <p:spPr>
          <a:xfrm flipH="1">
            <a:off x="2903538" y="6061075"/>
            <a:ext cx="452437" cy="1588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63909" name="Text Box 37"/>
          <p:cNvSpPr txBox="1"/>
          <p:nvPr/>
        </p:nvSpPr>
        <p:spPr>
          <a:xfrm>
            <a:off x="5668963" y="5248275"/>
            <a:ext cx="75406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性能改善</a:t>
            </a:r>
            <a:endParaRPr lang="zh-CN" altLang="en-US" sz="2000" dirty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10" name="Text Box 38"/>
          <p:cNvSpPr txBox="1"/>
          <p:nvPr/>
        </p:nvSpPr>
        <p:spPr>
          <a:xfrm>
            <a:off x="6423025" y="5661025"/>
            <a:ext cx="275113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反馈</a:t>
            </a: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技术、方法</a:t>
            </a:r>
            <a:endParaRPr lang="zh-CN" altLang="en-US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3911" name="Text Box 39"/>
          <p:cNvSpPr txBox="1"/>
          <p:nvPr/>
        </p:nvSpPr>
        <p:spPr>
          <a:xfrm>
            <a:off x="88900" y="5414963"/>
            <a:ext cx="2852738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运算放大器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应用  各种功能电路</a:t>
            </a:r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3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3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6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3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3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390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390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6389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6389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63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3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4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63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63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87" grpId="0"/>
      <p:bldP spid="463888" grpId="0"/>
      <p:bldP spid="463889" grpId="0"/>
      <p:bldP spid="463890" grpId="0"/>
      <p:bldP spid="463891" grpId="0"/>
      <p:bldP spid="463892" grpId="0"/>
      <p:bldP spid="463894" grpId="0"/>
      <p:bldP spid="463896" grpId="0"/>
      <p:bldP spid="463897" grpId="0"/>
      <p:bldP spid="463900" grpId="0"/>
      <p:bldP spid="463901" grpId="0"/>
      <p:bldP spid="463904" grpId="0"/>
      <p:bldP spid="463905" grpId="0" animBg="1"/>
      <p:bldP spid="463906" grpId="0"/>
      <p:bldP spid="463909" grpId="0"/>
      <p:bldP spid="463910" grpId="0"/>
      <p:bldP spid="4639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28600" y="32004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" imgW="647700" imgH="203200" progId="Equation.3">
                  <p:embed/>
                </p:oleObj>
              </mc:Choice>
              <mc:Fallback>
                <p:oleObj name="" r:id="rId1" imgW="647700" imgH="2032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3200400"/>
                        <a:ext cx="990600" cy="3079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5" name="Object 3"/>
          <p:cNvGraphicFramePr>
            <a:graphicFrameLocks noChangeAspect="1"/>
          </p:cNvGraphicFramePr>
          <p:nvPr/>
        </p:nvGraphicFramePr>
        <p:xfrm>
          <a:off x="1219200" y="2209800"/>
          <a:ext cx="12192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799465" imgH="203200" progId="Equation.3">
                  <p:embed/>
                </p:oleObj>
              </mc:Choice>
              <mc:Fallback>
                <p:oleObj name="" r:id="rId3" imgW="799465" imgH="2032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2209800"/>
                        <a:ext cx="1219200" cy="3095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6" name="Object 4"/>
          <p:cNvGraphicFramePr>
            <a:graphicFrameLocks noChangeAspect="1"/>
          </p:cNvGraphicFramePr>
          <p:nvPr/>
        </p:nvGraphicFramePr>
        <p:xfrm>
          <a:off x="1219200" y="1371600"/>
          <a:ext cx="12192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799465" imgH="203200" progId="Equation.3">
                  <p:embed/>
                </p:oleObj>
              </mc:Choice>
              <mc:Fallback>
                <p:oleObj name="" r:id="rId5" imgW="799465" imgH="2032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1371600"/>
                        <a:ext cx="1219200" cy="3063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7" name="Object 5"/>
          <p:cNvGraphicFramePr>
            <a:graphicFrameLocks noChangeAspect="1"/>
          </p:cNvGraphicFramePr>
          <p:nvPr/>
        </p:nvGraphicFramePr>
        <p:xfrm>
          <a:off x="3170238" y="668338"/>
          <a:ext cx="2268537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7" imgW="1422400" imgH="1219200" progId="Equation.DSMT4">
                  <p:embed/>
                </p:oleObj>
              </mc:Choice>
              <mc:Fallback>
                <p:oleObj name="" r:id="rId7" imgW="1422400" imgH="12192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0238" y="668338"/>
                        <a:ext cx="2268537" cy="19383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8" name="Object 6"/>
          <p:cNvGraphicFramePr>
            <a:graphicFrameLocks noChangeAspect="1"/>
          </p:cNvGraphicFramePr>
          <p:nvPr/>
        </p:nvGraphicFramePr>
        <p:xfrm>
          <a:off x="838200" y="5410200"/>
          <a:ext cx="16637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9" imgW="1091565" imgH="203200" progId="Equation.3">
                  <p:embed/>
                </p:oleObj>
              </mc:Choice>
              <mc:Fallback>
                <p:oleObj name="" r:id="rId9" imgW="1091565" imgH="2032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5410200"/>
                        <a:ext cx="1663700" cy="3095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9" name="Object 7"/>
          <p:cNvGraphicFramePr>
            <a:graphicFrameLocks noChangeAspect="1"/>
          </p:cNvGraphicFramePr>
          <p:nvPr/>
        </p:nvGraphicFramePr>
        <p:xfrm>
          <a:off x="2514600" y="3962400"/>
          <a:ext cx="30400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1" imgW="1637665" imgH="482600" progId="Equation.3">
                  <p:embed/>
                </p:oleObj>
              </mc:Choice>
              <mc:Fallback>
                <p:oleObj name="" r:id="rId11" imgW="1637665" imgH="4826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4600" y="3962400"/>
                        <a:ext cx="3040063" cy="8937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40" name="Object 8"/>
          <p:cNvGraphicFramePr>
            <a:graphicFrameLocks noChangeAspect="1"/>
          </p:cNvGraphicFramePr>
          <p:nvPr/>
        </p:nvGraphicFramePr>
        <p:xfrm>
          <a:off x="2971800" y="5105400"/>
          <a:ext cx="25908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3" imgW="1625600" imgH="736600" progId="Equation.3">
                  <p:embed/>
                </p:oleObj>
              </mc:Choice>
              <mc:Fallback>
                <p:oleObj name="" r:id="rId13" imgW="1625600" imgH="7366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1800" y="5105400"/>
                        <a:ext cx="2590800" cy="11747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41" name="Object 9"/>
          <p:cNvGraphicFramePr>
            <a:graphicFrameLocks noChangeAspect="1"/>
          </p:cNvGraphicFramePr>
          <p:nvPr/>
        </p:nvGraphicFramePr>
        <p:xfrm>
          <a:off x="6011863" y="908050"/>
          <a:ext cx="21367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5" imgW="1333500" imgH="431800" progId="Equation.3">
                  <p:embed/>
                </p:oleObj>
              </mc:Choice>
              <mc:Fallback>
                <p:oleObj name="" r:id="rId15" imgW="1333500" imgH="4318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11863" y="908050"/>
                        <a:ext cx="2136775" cy="6873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42" name="Object 10"/>
          <p:cNvGraphicFramePr>
            <a:graphicFrameLocks noChangeAspect="1"/>
          </p:cNvGraphicFramePr>
          <p:nvPr/>
        </p:nvGraphicFramePr>
        <p:xfrm>
          <a:off x="6029325" y="1708150"/>
          <a:ext cx="28749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7" imgW="1777365" imgH="254000" progId="Equation.DSMT4">
                  <p:embed/>
                </p:oleObj>
              </mc:Choice>
              <mc:Fallback>
                <p:oleObj name="" r:id="rId17" imgW="1777365" imgH="2540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29325" y="1708150"/>
                        <a:ext cx="2874963" cy="409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4843" name="Line 11"/>
          <p:cNvSpPr/>
          <p:nvPr/>
        </p:nvSpPr>
        <p:spPr>
          <a:xfrm>
            <a:off x="5435600" y="1268413"/>
            <a:ext cx="5334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44" name="Line 12"/>
          <p:cNvSpPr/>
          <p:nvPr/>
        </p:nvSpPr>
        <p:spPr>
          <a:xfrm>
            <a:off x="4859338" y="1989138"/>
            <a:ext cx="10668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45" name="Line 13"/>
          <p:cNvSpPr/>
          <p:nvPr/>
        </p:nvSpPr>
        <p:spPr>
          <a:xfrm flipV="1">
            <a:off x="5410200" y="2362200"/>
            <a:ext cx="1066800" cy="32004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504846" name="Object 14"/>
          <p:cNvGraphicFramePr>
            <a:graphicFrameLocks noChangeAspect="1"/>
          </p:cNvGraphicFramePr>
          <p:nvPr/>
        </p:nvGraphicFramePr>
        <p:xfrm>
          <a:off x="6477000" y="5334000"/>
          <a:ext cx="17526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9" imgW="1104900" imgH="431800" progId="Equation.3">
                  <p:embed/>
                </p:oleObj>
              </mc:Choice>
              <mc:Fallback>
                <p:oleObj name="" r:id="rId19" imgW="1104900" imgH="4318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77000" y="5334000"/>
                        <a:ext cx="1752600" cy="6842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4847" name="Line 15"/>
          <p:cNvSpPr/>
          <p:nvPr/>
        </p:nvSpPr>
        <p:spPr>
          <a:xfrm>
            <a:off x="5638800" y="5638800"/>
            <a:ext cx="8382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48" name="Line 16"/>
          <p:cNvSpPr/>
          <p:nvPr/>
        </p:nvSpPr>
        <p:spPr>
          <a:xfrm flipV="1">
            <a:off x="914400" y="2590800"/>
            <a:ext cx="609600" cy="6096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49" name="Line 17"/>
          <p:cNvSpPr/>
          <p:nvPr/>
        </p:nvSpPr>
        <p:spPr>
          <a:xfrm>
            <a:off x="914400" y="3581400"/>
            <a:ext cx="685800" cy="17526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0" name="Line 18"/>
          <p:cNvSpPr/>
          <p:nvPr/>
        </p:nvSpPr>
        <p:spPr>
          <a:xfrm>
            <a:off x="2438400" y="2362200"/>
            <a:ext cx="6858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1" name="Line 19"/>
          <p:cNvSpPr/>
          <p:nvPr/>
        </p:nvSpPr>
        <p:spPr>
          <a:xfrm>
            <a:off x="2438400" y="2590800"/>
            <a:ext cx="228600" cy="12954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2" name="Line 20"/>
          <p:cNvSpPr/>
          <p:nvPr/>
        </p:nvSpPr>
        <p:spPr>
          <a:xfrm flipV="1">
            <a:off x="1752600" y="1676400"/>
            <a:ext cx="0" cy="5334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3" name="Line 21"/>
          <p:cNvSpPr/>
          <p:nvPr/>
        </p:nvSpPr>
        <p:spPr>
          <a:xfrm>
            <a:off x="2514600" y="5562600"/>
            <a:ext cx="457200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4" name="Text Box 22"/>
          <p:cNvSpPr txBox="1"/>
          <p:nvPr/>
        </p:nvSpPr>
        <p:spPr>
          <a:xfrm>
            <a:off x="6400800" y="3505200"/>
            <a:ext cx="2362200" cy="1016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功放的前级放大电路，串联型稳压电源的比较放大电路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47" name="Rectangle 23"/>
          <p:cNvSpPr/>
          <p:nvPr>
            <p:ph type="title"/>
          </p:nvPr>
        </p:nvSpPr>
        <p:spPr>
          <a:xfrm>
            <a:off x="152400" y="381000"/>
            <a:ext cx="3048000" cy="762000"/>
          </a:xfrm>
          <a:solidFill>
            <a:srgbClr val="FFFFFF"/>
          </a:solidFill>
          <a:ln>
            <a:noFill/>
          </a:ln>
        </p:spPr>
        <p:txBody>
          <a:bodyPr/>
          <a:p>
            <a:pPr algn="l" eaLnBrk="1" hangingPunct="1">
              <a:lnSpc>
                <a:spcPct val="80000"/>
              </a:lnSpc>
            </a:pPr>
            <a:r>
              <a:rPr lang="zh-CN" altLang="en-US" sz="2800" dirty="0">
                <a:ea typeface="隶书" panose="02010509060101010101" pitchFamily="49" charset="-122"/>
              </a:rPr>
              <a:t>复习举例：</a:t>
            </a:r>
            <a:br>
              <a:rPr lang="zh-CN" altLang="en-US" sz="2800" dirty="0">
                <a:ea typeface="隶书" panose="02010509060101010101" pitchFamily="49" charset="-122"/>
              </a:rPr>
            </a:br>
            <a:r>
              <a:rPr lang="zh-CN" altLang="en-US" sz="2800" dirty="0">
                <a:ea typeface="隶书" panose="02010509060101010101" pitchFamily="49" charset="-122"/>
              </a:rPr>
              <a:t>集成运放应用电路</a:t>
            </a:r>
            <a:endParaRPr lang="zh-CN" altLang="en-US" sz="2800" dirty="0">
              <a:ea typeface="隶书" panose="02010509060101010101" pitchFamily="49" charset="-122"/>
            </a:endParaRPr>
          </a:p>
        </p:txBody>
      </p:sp>
      <p:sp>
        <p:nvSpPr>
          <p:cNvPr id="504856" name="Line 24"/>
          <p:cNvSpPr/>
          <p:nvPr/>
        </p:nvSpPr>
        <p:spPr>
          <a:xfrm>
            <a:off x="4716463" y="1052513"/>
            <a:ext cx="2057400" cy="2667000"/>
          </a:xfrm>
          <a:prstGeom prst="line">
            <a:avLst/>
          </a:prstGeom>
          <a:ln w="190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4857" name="Text Box 25"/>
          <p:cNvSpPr txBox="1"/>
          <p:nvPr/>
        </p:nvSpPr>
        <p:spPr>
          <a:xfrm>
            <a:off x="6858000" y="2438400"/>
            <a:ext cx="2057400" cy="831850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注意知识之间的相互关联！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0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54" grpId="0" animBg="1"/>
      <p:bldP spid="50485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88913"/>
            <a:ext cx="7704137" cy="648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5618" name="Group 2"/>
          <p:cNvGrpSpPr/>
          <p:nvPr/>
        </p:nvGrpSpPr>
        <p:grpSpPr>
          <a:xfrm>
            <a:off x="250825" y="476250"/>
            <a:ext cx="5534025" cy="2593975"/>
            <a:chOff x="2110" y="589"/>
            <a:chExt cx="3486" cy="1634"/>
          </a:xfrm>
        </p:grpSpPr>
        <p:grpSp>
          <p:nvGrpSpPr>
            <p:cNvPr id="8203" name="Group 3"/>
            <p:cNvGrpSpPr/>
            <p:nvPr/>
          </p:nvGrpSpPr>
          <p:grpSpPr>
            <a:xfrm>
              <a:off x="2110" y="589"/>
              <a:ext cx="3486" cy="1411"/>
              <a:chOff x="2110" y="589"/>
              <a:chExt cx="3486" cy="1411"/>
            </a:xfrm>
          </p:grpSpPr>
          <p:sp>
            <p:nvSpPr>
              <p:cNvPr id="8205" name="AutoShape 4" descr="羊皮纸"/>
              <p:cNvSpPr/>
              <p:nvPr/>
            </p:nvSpPr>
            <p:spPr>
              <a:xfrm>
                <a:off x="2110" y="589"/>
                <a:ext cx="3486" cy="1411"/>
              </a:xfrm>
              <a:prstGeom prst="roundRect">
                <a:avLst>
                  <a:gd name="adj" fmla="val 16667"/>
                </a:avLst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 wrap="none" anchor="ctr" anchorCtr="0"/>
              <a:p>
                <a:pPr eaLnBrk="1" hangingPunct="1">
                  <a:spcBef>
                    <a:spcPct val="20000"/>
                  </a:spcBef>
                </a:pP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8206" name="Object 5"/>
              <p:cNvGraphicFramePr>
                <a:graphicFrameLocks noChangeAspect="1"/>
              </p:cNvGraphicFramePr>
              <p:nvPr/>
            </p:nvGraphicFramePr>
            <p:xfrm>
              <a:off x="2239" y="725"/>
              <a:ext cx="3255" cy="1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" r:id="rId2" imgW="3038475" imgH="1143000" progId="Word.Picture.8">
                      <p:embed/>
                    </p:oleObj>
                  </mc:Choice>
                  <mc:Fallback>
                    <p:oleObj name="" r:id="rId2" imgW="3038475" imgH="1143000" progId="Word.Picture.8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2239" y="725"/>
                            <a:ext cx="3255" cy="12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204" name="Rectangle 6"/>
            <p:cNvSpPr/>
            <p:nvPr/>
          </p:nvSpPr>
          <p:spPr>
            <a:xfrm>
              <a:off x="3360" y="1966"/>
              <a:ext cx="1038" cy="257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just" eaLnBrk="1" hangingPunct="1">
                <a:lnSpc>
                  <a:spcPct val="115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</a:pPr>
              <a:r>
                <a: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电压放大模型</a:t>
              </a: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5623" name="Group 7"/>
          <p:cNvGrpSpPr/>
          <p:nvPr/>
        </p:nvGrpSpPr>
        <p:grpSpPr>
          <a:xfrm>
            <a:off x="395288" y="3357563"/>
            <a:ext cx="5534025" cy="2636837"/>
            <a:chOff x="2121" y="2396"/>
            <a:chExt cx="3486" cy="1661"/>
          </a:xfrm>
        </p:grpSpPr>
        <p:sp>
          <p:nvSpPr>
            <p:cNvPr id="8200" name="AutoShape 8" descr="羊皮纸"/>
            <p:cNvSpPr/>
            <p:nvPr/>
          </p:nvSpPr>
          <p:spPr>
            <a:xfrm>
              <a:off x="2121" y="2396"/>
              <a:ext cx="3486" cy="1411"/>
            </a:xfrm>
            <a:prstGeom prst="roundRect">
              <a:avLst>
                <a:gd name="adj" fmla="val 16667"/>
              </a:avLst>
            </a:prstGeom>
            <a:blipFill rotWithShape="0">
              <a:blip r:embed="rId1"/>
            </a:blipFill>
            <a:ln w="9525">
              <a:noFill/>
            </a:ln>
          </p:spPr>
          <p:txBody>
            <a:bodyPr wrap="none" anchor="ctr" anchorCtr="0"/>
            <a:p>
              <a:pPr eaLnBrk="1" hangingPunct="1">
                <a:spcBef>
                  <a:spcPct val="20000"/>
                </a:spcBef>
              </a:pP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01" name="Object 9"/>
            <p:cNvGraphicFramePr>
              <a:graphicFrameLocks noChangeAspect="1"/>
            </p:cNvGraphicFramePr>
            <p:nvPr/>
          </p:nvGraphicFramePr>
          <p:xfrm>
            <a:off x="2201" y="2503"/>
            <a:ext cx="3326" cy="1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4" imgW="3105150" imgH="1162050" progId="Word.Picture.8">
                    <p:embed/>
                  </p:oleObj>
                </mc:Choice>
                <mc:Fallback>
                  <p:oleObj name="" r:id="rId4" imgW="3105150" imgH="1162050" progId="Word.Picture.8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01" y="2503"/>
                          <a:ext cx="3326" cy="1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2" name="Rectangle 10"/>
            <p:cNvSpPr/>
            <p:nvPr/>
          </p:nvSpPr>
          <p:spPr>
            <a:xfrm>
              <a:off x="3493" y="3800"/>
              <a:ext cx="1038" cy="257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algn="just" eaLnBrk="1" hangingPunct="1">
                <a:lnSpc>
                  <a:spcPct val="115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</a:pPr>
              <a:r>
                <a:rPr lang="zh-CN" altLang="en-US" sz="18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电流放大模型</a:t>
              </a: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95627" name="Rectangle 11"/>
          <p:cNvSpPr/>
          <p:nvPr/>
        </p:nvSpPr>
        <p:spPr>
          <a:xfrm>
            <a:off x="6040438" y="765175"/>
            <a:ext cx="31035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</a:pP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要想减小负载的影响？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95628" name="Object 12"/>
          <p:cNvGraphicFramePr>
            <a:graphicFrameLocks noChangeAspect="1"/>
          </p:cNvGraphicFramePr>
          <p:nvPr/>
        </p:nvGraphicFramePr>
        <p:xfrm>
          <a:off x="6227763" y="1196975"/>
          <a:ext cx="21605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6" imgW="571500" imgH="203200" progId="Equation.3">
                  <p:embed/>
                </p:oleObj>
              </mc:Choice>
              <mc:Fallback>
                <p:oleObj name="" r:id="rId6" imgW="571500" imgH="2032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7763" y="1196975"/>
                        <a:ext cx="2160587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29" name="Rectangle 13"/>
          <p:cNvSpPr/>
          <p:nvPr/>
        </p:nvSpPr>
        <p:spPr>
          <a:xfrm>
            <a:off x="6040438" y="3500438"/>
            <a:ext cx="310356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</a:pPr>
            <a:r>
              <a:rPr lang="zh-CN" altLang="en-US" sz="2000" dirty="0">
                <a:solidFill>
                  <a:srgbClr val="CC0066"/>
                </a:solidFill>
                <a:latin typeface="宋体" panose="02010600030101010101" pitchFamily="2" charset="-122"/>
              </a:rPr>
              <a:t>要想减小负载的影响？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95630" name="Object 14"/>
          <p:cNvGraphicFramePr>
            <a:graphicFrameLocks noChangeAspect="1"/>
          </p:cNvGraphicFramePr>
          <p:nvPr/>
        </p:nvGraphicFramePr>
        <p:xfrm>
          <a:off x="6227763" y="4292600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8" imgW="571500" imgH="203200" progId="Equation.3">
                  <p:embed/>
                </p:oleObj>
              </mc:Choice>
              <mc:Fallback>
                <p:oleObj name="" r:id="rId8" imgW="571500" imgH="2032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7763" y="4292600"/>
                        <a:ext cx="2306637" cy="820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956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956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956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956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956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956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7" grpId="0"/>
      <p:bldP spid="4956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WordArt 2"/>
          <p:cNvSpPr>
            <a:spLocks noTextEdit="1"/>
          </p:cNvSpPr>
          <p:nvPr/>
        </p:nvSpPr>
        <p:spPr>
          <a:xfrm>
            <a:off x="2743200" y="609600"/>
            <a:ext cx="4191000" cy="1676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PerspectiveBottomRight">
                <a:rot lat="0" lon="2124000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p>
            <a:pPr algn="ctr"/>
            <a:r>
              <a:rPr lang="zh-CN" altLang="en-US" sz="2400" b="1">
                <a:gradFill rotWithShape="1">
                  <a:gsLst>
                    <a:gs pos="0">
                      <a:srgbClr val="DCEBF5">
                        <a:alpha val="100000"/>
                      </a:srgbClr>
                    </a:gs>
                    <a:gs pos="8000">
                      <a:srgbClr val="83A7C3">
                        <a:alpha val="100000"/>
                      </a:srgbClr>
                    </a:gs>
                    <a:gs pos="13000">
                      <a:srgbClr val="768FB9">
                        <a:alpha val="100000"/>
                      </a:srgbClr>
                    </a:gs>
                    <a:gs pos="21001">
                      <a:srgbClr val="83A7C3">
                        <a:alpha val="100000"/>
                      </a:srgbClr>
                    </a:gs>
                    <a:gs pos="52000">
                      <a:srgbClr val="FFFFFF">
                        <a:alpha val="100000"/>
                      </a:srgbClr>
                    </a:gs>
                    <a:gs pos="56000">
                      <a:srgbClr val="9C6563">
                        <a:alpha val="100000"/>
                      </a:srgbClr>
                    </a:gs>
                    <a:gs pos="58000">
                      <a:srgbClr val="80302D">
                        <a:alpha val="100000"/>
                      </a:srgbClr>
                    </a:gs>
                    <a:gs pos="71001">
                      <a:srgbClr val="C0524E">
                        <a:alpha val="100000"/>
                      </a:srgbClr>
                    </a:gs>
                    <a:gs pos="94000">
                      <a:srgbClr val="EBDAD4">
                        <a:alpha val="100000"/>
                      </a:srgbClr>
                    </a:gs>
                    <a:gs pos="100000">
                      <a:srgbClr val="55261C">
                        <a:alpha val="100000"/>
                      </a:srgbClr>
                    </a:gs>
                  </a:gsLst>
                  <a:lin ang="5400000" scaled="1"/>
                  <a:tileRect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THE  END</a:t>
            </a:r>
            <a:endParaRPr lang="zh-CN" altLang="en-US" sz="2400" b="1">
              <a:gradFill rotWithShape="1">
                <a:gsLst>
                  <a:gs pos="0">
                    <a:srgbClr val="DCEBF5">
                      <a:alpha val="100000"/>
                    </a:srgbClr>
                  </a:gs>
                  <a:gs pos="8000">
                    <a:srgbClr val="83A7C3">
                      <a:alpha val="100000"/>
                    </a:srgbClr>
                  </a:gs>
                  <a:gs pos="13000">
                    <a:srgbClr val="768FB9">
                      <a:alpha val="100000"/>
                    </a:srgbClr>
                  </a:gs>
                  <a:gs pos="21001">
                    <a:srgbClr val="83A7C3">
                      <a:alpha val="100000"/>
                    </a:srgbClr>
                  </a:gs>
                  <a:gs pos="52000">
                    <a:srgbClr val="FFFFFF">
                      <a:alpha val="100000"/>
                    </a:srgbClr>
                  </a:gs>
                  <a:gs pos="56000">
                    <a:srgbClr val="9C6563">
                      <a:alpha val="100000"/>
                    </a:srgbClr>
                  </a:gs>
                  <a:gs pos="58000">
                    <a:srgbClr val="80302D">
                      <a:alpha val="100000"/>
                    </a:srgbClr>
                  </a:gs>
                  <a:gs pos="71001">
                    <a:srgbClr val="C0524E">
                      <a:alpha val="100000"/>
                    </a:srgbClr>
                  </a:gs>
                  <a:gs pos="94000">
                    <a:srgbClr val="EBDAD4">
                      <a:alpha val="100000"/>
                    </a:srgbClr>
                  </a:gs>
                  <a:gs pos="100000">
                    <a:srgbClr val="55261C">
                      <a:alpha val="100000"/>
                    </a:srgbClr>
                  </a:gs>
                </a:gsLst>
                <a:lin ang="5400000" scaled="1"/>
                <a:tileRect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2547" name="Text Box 3"/>
          <p:cNvSpPr txBox="1"/>
          <p:nvPr/>
        </p:nvSpPr>
        <p:spPr>
          <a:xfrm>
            <a:off x="1447800" y="2971800"/>
            <a:ext cx="6934200" cy="30210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800" b="0" dirty="0">
                <a:solidFill>
                  <a:srgbClr val="FF5050"/>
                </a:solidFill>
                <a:latin typeface="Times New Roman" panose="02020603050405020304" pitchFamily="18" charset="0"/>
              </a:rPr>
              <a:t>Questions</a:t>
            </a:r>
            <a:endParaRPr lang="en-US" altLang="zh-CN" sz="4800" b="0" dirty="0">
              <a:solidFill>
                <a:srgbClr val="FF505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800" b="0" dirty="0">
                <a:solidFill>
                  <a:srgbClr val="FF5050"/>
                </a:solidFill>
                <a:latin typeface="Times New Roman" panose="02020603050405020304" pitchFamily="18" charset="0"/>
              </a:rPr>
              <a:t>and</a:t>
            </a:r>
            <a:endParaRPr lang="en-US" altLang="zh-CN" sz="4800" b="0" dirty="0">
              <a:solidFill>
                <a:srgbClr val="FF505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800" b="0" dirty="0">
                <a:solidFill>
                  <a:srgbClr val="FF5050"/>
                </a:solidFill>
                <a:latin typeface="Times New Roman" panose="02020603050405020304" pitchFamily="18" charset="0"/>
              </a:rPr>
              <a:t>Answers</a:t>
            </a:r>
            <a:endParaRPr lang="en-US" altLang="zh-CN" sz="4800" b="0" dirty="0">
              <a:solidFill>
                <a:srgbClr val="FF505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 Box 2"/>
          <p:cNvSpPr txBox="1"/>
          <p:nvPr/>
        </p:nvSpPr>
        <p:spPr>
          <a:xfrm>
            <a:off x="539750" y="476250"/>
            <a:ext cx="6553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sz="3200" dirty="0">
                <a:solidFill>
                  <a:srgbClr val="3333CC"/>
                </a:solidFill>
                <a:latin typeface="Times New Roman" panose="02020603050405020304" pitchFamily="18" charset="0"/>
              </a:rPr>
              <a:t>Chap2 </a:t>
            </a:r>
            <a:r>
              <a:rPr lang="zh-CN" altLang="en-US" sz="3200" dirty="0">
                <a:solidFill>
                  <a:srgbClr val="3333CC"/>
                </a:solidFill>
                <a:latin typeface="Times New Roman" panose="02020603050405020304" pitchFamily="18" charset="0"/>
              </a:rPr>
              <a:t>基本运算电路</a:t>
            </a:r>
            <a:endParaRPr lang="zh-CN" altLang="en-US" sz="32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63" name="Text Box 3"/>
          <p:cNvSpPr txBox="1"/>
          <p:nvPr/>
        </p:nvSpPr>
        <p:spPr>
          <a:xfrm>
            <a:off x="468313" y="1287463"/>
            <a:ext cx="38417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sz="3200" dirty="0">
                <a:latin typeface="Times New Roman" panose="02020603050405020304" pitchFamily="18" charset="0"/>
              </a:rPr>
              <a:t>①</a:t>
            </a:r>
            <a:r>
              <a:rPr lang="zh-CN" altLang="en-US" sz="3200" dirty="0">
                <a:latin typeface="Times New Roman" panose="02020603050405020304" pitchFamily="18" charset="0"/>
              </a:rPr>
              <a:t>同相和反相比例。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476164" name="Text Box 4"/>
          <p:cNvSpPr txBox="1"/>
          <p:nvPr/>
        </p:nvSpPr>
        <p:spPr>
          <a:xfrm>
            <a:off x="468313" y="2276475"/>
            <a:ext cx="74882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sz="3200" dirty="0">
                <a:latin typeface="Times New Roman" panose="02020603050405020304" pitchFamily="18" charset="0"/>
              </a:rPr>
              <a:t>②</a:t>
            </a:r>
            <a:r>
              <a:rPr lang="zh-CN" altLang="en-US" sz="3200" dirty="0">
                <a:latin typeface="Times New Roman" panose="02020603050405020304" pitchFamily="18" charset="0"/>
              </a:rPr>
              <a:t>加法和减法</a:t>
            </a:r>
            <a:r>
              <a:rPr lang="en-US" altLang="zh-CN" sz="3200" dirty="0">
                <a:latin typeface="Times New Roman" panose="02020603050405020304" pitchFamily="18" charset="0"/>
              </a:rPr>
              <a:t>,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积分和微分</a:t>
            </a:r>
            <a:r>
              <a:rPr lang="zh-CN" altLang="en-US" sz="3200" dirty="0">
                <a:latin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476165" name="Text Box 5"/>
          <p:cNvSpPr txBox="1"/>
          <p:nvPr/>
        </p:nvSpPr>
        <p:spPr>
          <a:xfrm>
            <a:off x="468313" y="3068638"/>
            <a:ext cx="792003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en-US" sz="3200" dirty="0">
                <a:latin typeface="Times New Roman" panose="02020603050405020304" pitchFamily="18" charset="0"/>
              </a:rPr>
              <a:t>③</a:t>
            </a:r>
            <a:r>
              <a:rPr lang="zh-CN" altLang="en-US" sz="3200" dirty="0">
                <a:latin typeface="Times New Roman" panose="02020603050405020304" pitchFamily="18" charset="0"/>
              </a:rPr>
              <a:t>组合电路的计算（虚短和虚断）。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476166" name="Text Box 6"/>
          <p:cNvSpPr txBox="1"/>
          <p:nvPr/>
        </p:nvSpPr>
        <p:spPr>
          <a:xfrm>
            <a:off x="395288" y="4005263"/>
            <a:ext cx="64801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sz="3200" dirty="0">
                <a:latin typeface="Times New Roman" panose="02020603050405020304" pitchFamily="18" charset="0"/>
              </a:rPr>
              <a:t>④</a:t>
            </a:r>
            <a:r>
              <a:rPr lang="zh-CN" altLang="en-US" sz="3200" dirty="0">
                <a:latin typeface="Times New Roman" panose="02020603050405020304" pitchFamily="18" charset="0"/>
              </a:rPr>
              <a:t>虚短和虚断要求熟练应用。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/>
      <p:bldP spid="476164" grpId="0"/>
      <p:bldP spid="476165" grpId="0"/>
      <p:bldP spid="4761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6642" name="Text Box 2"/>
          <p:cNvSpPr txBox="1"/>
          <p:nvPr/>
        </p:nvSpPr>
        <p:spPr>
          <a:xfrm>
            <a:off x="1874838" y="127000"/>
            <a:ext cx="570865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同相和反相放大电路比较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96643" name="Rectangle 3"/>
          <p:cNvSpPr/>
          <p:nvPr/>
        </p:nvSpPr>
        <p:spPr>
          <a:xfrm>
            <a:off x="2195513" y="692150"/>
            <a:ext cx="2663825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同相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96644" name="Rectangle 4"/>
          <p:cNvSpPr/>
          <p:nvPr/>
        </p:nvSpPr>
        <p:spPr>
          <a:xfrm>
            <a:off x="5867400" y="692150"/>
            <a:ext cx="1944688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反相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96645" name="Group 5"/>
          <p:cNvGrpSpPr/>
          <p:nvPr/>
        </p:nvGrpSpPr>
        <p:grpSpPr>
          <a:xfrm>
            <a:off x="0" y="692150"/>
            <a:ext cx="9144000" cy="5876925"/>
            <a:chOff x="0" y="436"/>
            <a:chExt cx="5760" cy="3702"/>
          </a:xfrm>
        </p:grpSpPr>
        <p:sp>
          <p:nvSpPr>
            <p:cNvPr id="10258" name="Line 6"/>
            <p:cNvSpPr/>
            <p:nvPr/>
          </p:nvSpPr>
          <p:spPr>
            <a:xfrm>
              <a:off x="0" y="754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59" name="Line 7"/>
            <p:cNvSpPr/>
            <p:nvPr/>
          </p:nvSpPr>
          <p:spPr>
            <a:xfrm>
              <a:off x="3152" y="436"/>
              <a:ext cx="46" cy="3702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0" name="Line 8"/>
            <p:cNvSpPr/>
            <p:nvPr/>
          </p:nvSpPr>
          <p:spPr>
            <a:xfrm>
              <a:off x="748" y="436"/>
              <a:ext cx="46" cy="3702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1" name="Line 9"/>
            <p:cNvSpPr/>
            <p:nvPr/>
          </p:nvSpPr>
          <p:spPr>
            <a:xfrm>
              <a:off x="0" y="436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2" name="Line 10"/>
            <p:cNvSpPr/>
            <p:nvPr/>
          </p:nvSpPr>
          <p:spPr>
            <a:xfrm>
              <a:off x="0" y="2478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3" name="Line 11"/>
            <p:cNvSpPr/>
            <p:nvPr/>
          </p:nvSpPr>
          <p:spPr>
            <a:xfrm>
              <a:off x="0" y="3113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4" name="Line 12"/>
            <p:cNvSpPr/>
            <p:nvPr/>
          </p:nvSpPr>
          <p:spPr>
            <a:xfrm>
              <a:off x="0" y="3612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0265" name="Line 13"/>
            <p:cNvSpPr/>
            <p:nvPr/>
          </p:nvSpPr>
          <p:spPr>
            <a:xfrm>
              <a:off x="158" y="4110"/>
              <a:ext cx="5602" cy="0"/>
            </a:xfrm>
            <a:prstGeom prst="line">
              <a:avLst/>
            </a:prstGeom>
            <a:ln w="38100" cap="flat" cmpd="sng">
              <a:solidFill>
                <a:srgbClr val="3333CC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496654" name="Rectangle 14"/>
          <p:cNvSpPr/>
          <p:nvPr/>
        </p:nvSpPr>
        <p:spPr>
          <a:xfrm>
            <a:off x="250825" y="1844675"/>
            <a:ext cx="1152525" cy="89535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电路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形式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96655" name="Rectangle 15"/>
          <p:cNvSpPr/>
          <p:nvPr/>
        </p:nvSpPr>
        <p:spPr>
          <a:xfrm>
            <a:off x="250825" y="4241800"/>
            <a:ext cx="506413" cy="4572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v</a:t>
            </a:r>
            <a:endParaRPr lang="en-US" altLang="zh-CN" baseline="-25000" dirty="0">
              <a:latin typeface="Times New Roman" panose="02020603050405020304" pitchFamily="18" charset="0"/>
            </a:endParaRPr>
          </a:p>
        </p:txBody>
      </p:sp>
      <p:sp>
        <p:nvSpPr>
          <p:cNvPr id="496656" name="Rectangle 16"/>
          <p:cNvSpPr/>
          <p:nvPr/>
        </p:nvSpPr>
        <p:spPr>
          <a:xfrm>
            <a:off x="323850" y="5157788"/>
            <a:ext cx="461963" cy="4572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</a:rPr>
              <a:t>i</a:t>
            </a:r>
            <a:endParaRPr lang="en-US" altLang="zh-CN" baseline="-25000" dirty="0">
              <a:latin typeface="Times New Roman" panose="02020603050405020304" pitchFamily="18" charset="0"/>
            </a:endParaRPr>
          </a:p>
        </p:txBody>
      </p:sp>
      <p:sp>
        <p:nvSpPr>
          <p:cNvPr id="496657" name="Rectangle 17"/>
          <p:cNvSpPr/>
          <p:nvPr/>
        </p:nvSpPr>
        <p:spPr>
          <a:xfrm>
            <a:off x="250825" y="5970588"/>
            <a:ext cx="506413" cy="4572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2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</a:rPr>
              <a:t>o</a:t>
            </a:r>
            <a:endParaRPr lang="en-US" altLang="zh-CN" baseline="-25000" dirty="0">
              <a:latin typeface="Times New Roman" panose="02020603050405020304" pitchFamily="18" charset="0"/>
            </a:endParaRPr>
          </a:p>
        </p:txBody>
      </p:sp>
      <p:pic>
        <p:nvPicPr>
          <p:cNvPr id="49665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675" y="1412875"/>
            <a:ext cx="4124325" cy="2303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665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341438"/>
            <a:ext cx="3543300" cy="23749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96660" name="Object 20"/>
          <p:cNvGraphicFramePr>
            <a:graphicFrameLocks noChangeAspect="1"/>
          </p:cNvGraphicFramePr>
          <p:nvPr/>
        </p:nvGraphicFramePr>
        <p:xfrm>
          <a:off x="1835150" y="4005263"/>
          <a:ext cx="19796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901065" imgH="406400" progId="Equation.3">
                  <p:embed/>
                </p:oleObj>
              </mc:Choice>
              <mc:Fallback>
                <p:oleObj name="" r:id="rId3" imgW="901065" imgH="4064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150" y="4005263"/>
                        <a:ext cx="1979613" cy="900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61" name="Object 21"/>
          <p:cNvGraphicFramePr>
            <a:graphicFrameLocks noChangeAspect="1"/>
          </p:cNvGraphicFramePr>
          <p:nvPr/>
        </p:nvGraphicFramePr>
        <p:xfrm>
          <a:off x="5724525" y="4005263"/>
          <a:ext cx="15859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723900" imgH="406400" progId="Equation.3">
                  <p:embed/>
                </p:oleObj>
              </mc:Choice>
              <mc:Fallback>
                <p:oleObj name="" r:id="rId5" imgW="723900" imgH="4064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525" y="4005263"/>
                        <a:ext cx="1585913" cy="900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62" name="Text Box 22"/>
          <p:cNvSpPr txBox="1"/>
          <p:nvPr/>
        </p:nvSpPr>
        <p:spPr>
          <a:xfrm>
            <a:off x="6011863" y="5013325"/>
            <a:ext cx="19050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3200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3200" i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6663" name="Text Box 23"/>
          <p:cNvSpPr txBox="1"/>
          <p:nvPr/>
        </p:nvSpPr>
        <p:spPr>
          <a:xfrm>
            <a:off x="6084888" y="5876925"/>
            <a:ext cx="19050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3200" i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6664" name="Text Box 24"/>
          <p:cNvSpPr txBox="1"/>
          <p:nvPr/>
        </p:nvSpPr>
        <p:spPr>
          <a:xfrm>
            <a:off x="2555875" y="5805488"/>
            <a:ext cx="19050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i="1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3200" i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96665" name="Object 25"/>
          <p:cNvGraphicFramePr>
            <a:graphicFrameLocks noChangeAspect="1"/>
          </p:cNvGraphicFramePr>
          <p:nvPr/>
        </p:nvGraphicFramePr>
        <p:xfrm>
          <a:off x="2484438" y="5013325"/>
          <a:ext cx="838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152400" imgH="127000" progId="Equation.DSMT4">
                  <p:embed/>
                </p:oleObj>
              </mc:Choice>
              <mc:Fallback>
                <p:oleObj name="" r:id="rId7" imgW="152400" imgH="127000" progId="Equation.DSMT4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4438" y="5013325"/>
                        <a:ext cx="8382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6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6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6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6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6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6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5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6655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6655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6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6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6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6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6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6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9665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665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9666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9666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2" grpId="0"/>
      <p:bldP spid="496643" grpId="0"/>
      <p:bldP spid="496644" grpId="0"/>
      <p:bldP spid="496654" grpId="0"/>
      <p:bldP spid="496656" grpId="0"/>
      <p:bldP spid="496662" grpId="0"/>
      <p:bldP spid="4966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404813"/>
            <a:ext cx="4352925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47738"/>
            <a:ext cx="173355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3" y="863600"/>
            <a:ext cx="863600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13" y="896938"/>
            <a:ext cx="3743325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Line 9"/>
          <p:cNvSpPr/>
          <p:nvPr/>
        </p:nvSpPr>
        <p:spPr>
          <a:xfrm>
            <a:off x="533400" y="863600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" name="Line 10"/>
          <p:cNvSpPr/>
          <p:nvPr/>
        </p:nvSpPr>
        <p:spPr>
          <a:xfrm>
            <a:off x="539750" y="1266825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" name="Line 14"/>
          <p:cNvSpPr/>
          <p:nvPr/>
        </p:nvSpPr>
        <p:spPr>
          <a:xfrm>
            <a:off x="409575" y="3179763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18"/>
          <p:cNvSpPr/>
          <p:nvPr/>
        </p:nvSpPr>
        <p:spPr>
          <a:xfrm>
            <a:off x="152400" y="5340350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Line 19"/>
          <p:cNvSpPr/>
          <p:nvPr/>
        </p:nvSpPr>
        <p:spPr>
          <a:xfrm>
            <a:off x="3044825" y="863600"/>
            <a:ext cx="0" cy="44767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" name="Line 20"/>
          <p:cNvSpPr/>
          <p:nvPr/>
        </p:nvSpPr>
        <p:spPr>
          <a:xfrm>
            <a:off x="5184775" y="884238"/>
            <a:ext cx="0" cy="44767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14475"/>
            <a:ext cx="2635250" cy="137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963" y="1514475"/>
            <a:ext cx="1509712" cy="954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963" y="1884363"/>
            <a:ext cx="1547812" cy="528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3432175"/>
            <a:ext cx="2733675" cy="154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2963" y="3792538"/>
            <a:ext cx="1708150" cy="569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475" y="3581400"/>
            <a:ext cx="3890963" cy="95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188913"/>
            <a:ext cx="4352925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31838"/>
            <a:ext cx="173355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647700"/>
            <a:ext cx="863600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0" y="681038"/>
            <a:ext cx="3743325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Line 7"/>
          <p:cNvSpPr/>
          <p:nvPr/>
        </p:nvSpPr>
        <p:spPr>
          <a:xfrm>
            <a:off x="388938" y="647700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2" name="Line 8"/>
          <p:cNvSpPr/>
          <p:nvPr/>
        </p:nvSpPr>
        <p:spPr>
          <a:xfrm>
            <a:off x="395288" y="1050925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" name="Line 9"/>
          <p:cNvSpPr/>
          <p:nvPr/>
        </p:nvSpPr>
        <p:spPr>
          <a:xfrm>
            <a:off x="265113" y="2963863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Line 11"/>
          <p:cNvSpPr/>
          <p:nvPr/>
        </p:nvSpPr>
        <p:spPr>
          <a:xfrm>
            <a:off x="2900363" y="647700"/>
            <a:ext cx="14287" cy="55006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" name="Line 12"/>
          <p:cNvSpPr/>
          <p:nvPr/>
        </p:nvSpPr>
        <p:spPr>
          <a:xfrm>
            <a:off x="5040313" y="668338"/>
            <a:ext cx="30162" cy="54800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6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1230313"/>
            <a:ext cx="2039937" cy="173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938" y="1416050"/>
            <a:ext cx="1692275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325" y="1416050"/>
            <a:ext cx="2719388" cy="925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Line 9"/>
          <p:cNvSpPr/>
          <p:nvPr/>
        </p:nvSpPr>
        <p:spPr>
          <a:xfrm>
            <a:off x="177800" y="4800600"/>
            <a:ext cx="81057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349250" y="3189288"/>
          <a:ext cx="2468563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8" imgW="2219325" imgH="1219200" progId="Word.Picture.8">
                  <p:embed/>
                </p:oleObj>
              </mc:Choice>
              <mc:Fallback>
                <p:oleObj name="" r:id="rId8" imgW="2219325" imgH="1219200" progId="Word.Picture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250" y="3189288"/>
                        <a:ext cx="2468563" cy="1358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3643313"/>
            <a:ext cx="1697038" cy="449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125" y="3408363"/>
            <a:ext cx="2717800" cy="9096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" name="Object 11"/>
          <p:cNvGraphicFramePr>
            <a:graphicFrameLocks noChangeAspect="1"/>
          </p:cNvGraphicFramePr>
          <p:nvPr/>
        </p:nvGraphicFramePr>
        <p:xfrm>
          <a:off x="306388" y="4937125"/>
          <a:ext cx="25019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2219325" imgH="1209675" progId="Word.Picture.8">
                  <p:embed/>
                </p:oleObj>
              </mc:Choice>
              <mc:Fallback>
                <p:oleObj name="" r:id="rId12" imgW="2219325" imgH="1209675" progId="Word.Picture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6388" y="4937125"/>
                        <a:ext cx="2501900" cy="1365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2138" y="5076825"/>
            <a:ext cx="1728787" cy="40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6238" y="4997450"/>
            <a:ext cx="2335212" cy="919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最终模板">
  <a:themeElements>
    <a:clrScheme name="最终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最终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最终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最终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最终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最终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最终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最终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最终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Data\Microsoft\Templates\最终模板.pot</Template>
  <TotalTime>0</TotalTime>
  <Words>2500</Words>
  <Application>WPS 演示</Application>
  <PresentationFormat>全屏显示(4:3)</PresentationFormat>
  <Paragraphs>390</Paragraphs>
  <Slides>50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86</vt:i4>
      </vt:variant>
      <vt:variant>
        <vt:lpstr>幻灯片标题</vt:lpstr>
      </vt:variant>
      <vt:variant>
        <vt:i4>50</vt:i4>
      </vt:variant>
    </vt:vector>
  </HeadingPairs>
  <TitlesOfParts>
    <vt:vector size="150" baseType="lpstr">
      <vt:lpstr>Arial</vt:lpstr>
      <vt:lpstr>宋体</vt:lpstr>
      <vt:lpstr>Wingdings</vt:lpstr>
      <vt:lpstr>Times New Roman</vt:lpstr>
      <vt:lpstr>Tahoma</vt:lpstr>
      <vt:lpstr>Monotype Sorts</vt:lpstr>
      <vt:lpstr>Wingdings</vt:lpstr>
      <vt:lpstr>微软雅黑</vt:lpstr>
      <vt:lpstr>楷体_GB2312</vt:lpstr>
      <vt:lpstr>新宋体</vt:lpstr>
      <vt:lpstr>Symbol</vt:lpstr>
      <vt:lpstr>隶书</vt:lpstr>
      <vt:lpstr>Arial Unicode MS</vt:lpstr>
      <vt:lpstr>最终模板</vt:lpstr>
      <vt:lpstr>Equation.DSMT4</vt:lpstr>
      <vt:lpstr>Word.Picture.8</vt:lpstr>
      <vt:lpstr>Equation.3</vt:lpstr>
      <vt:lpstr>Equation.3</vt:lpstr>
      <vt:lpstr>Equation.3</vt:lpstr>
      <vt:lpstr>Word.Picture.8</vt:lpstr>
      <vt:lpstr>Word.Picture.8</vt:lpstr>
      <vt:lpstr>Equation.3</vt:lpstr>
      <vt:lpstr>Equation.3</vt:lpstr>
      <vt:lpstr>Equation.3</vt:lpstr>
      <vt:lpstr>Equation.3</vt:lpstr>
      <vt:lpstr>Equation.DSMT4</vt:lpstr>
      <vt:lpstr>Equation.DSMT4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Equation.DSMT4</vt:lpstr>
      <vt:lpstr>Word.Picture.8</vt:lpstr>
      <vt:lpstr>Word.Picture.8</vt:lpstr>
      <vt:lpstr>Word.Picture.8</vt:lpstr>
      <vt:lpstr>Word.Picture.8</vt:lpstr>
      <vt:lpstr>Word.Picture.8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Word.Picture.8</vt:lpstr>
      <vt:lpstr>Equation.DSMT4</vt:lpstr>
      <vt:lpstr>Equation.DSMT4</vt:lpstr>
      <vt:lpstr>Equation.DSMT4</vt:lpstr>
      <vt:lpstr>Equation.3</vt:lpstr>
      <vt:lpstr>Equation.DSMT4</vt:lpstr>
      <vt:lpstr>Equation.DSMT4</vt:lpstr>
      <vt:lpstr>Word.Picture.8</vt:lpstr>
      <vt:lpstr>Equation.DSMT4</vt:lpstr>
      <vt:lpstr>Word.Picture.8</vt:lpstr>
      <vt:lpstr>Equation.3</vt:lpstr>
      <vt:lpstr>Equation.DSMT4</vt:lpstr>
      <vt:lpstr>Equation.DSMT4</vt:lpstr>
      <vt:lpstr>Equation.DSMT4</vt:lpstr>
      <vt:lpstr>Equation.3</vt:lpstr>
      <vt:lpstr>Paint.Picture</vt:lpstr>
      <vt:lpstr>Word.Picture.8</vt:lpstr>
      <vt:lpstr>Equation.3</vt:lpstr>
      <vt:lpstr>Word.Picture.8</vt:lpstr>
      <vt:lpstr>Word.Picture.8</vt:lpstr>
      <vt:lpstr>Equation.3</vt:lpstr>
      <vt:lpstr>Word.Picture.8</vt:lpstr>
      <vt:lpstr>Paint.Picture</vt:lpstr>
      <vt:lpstr>Paint.Picture</vt:lpstr>
      <vt:lpstr>Equation.DSMT4</vt:lpstr>
      <vt:lpstr>Equation.DSMT4</vt:lpstr>
      <vt:lpstr>Equation.DSMT4</vt:lpstr>
      <vt:lpstr>Equation.DSMT4</vt:lpstr>
      <vt:lpstr>Word.Picture.8</vt:lpstr>
      <vt:lpstr>Word.Picture.8</vt:lpstr>
      <vt:lpstr>Word.Picture.8</vt:lpstr>
      <vt:lpstr>Equation.3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Equation.3</vt:lpstr>
      <vt:lpstr>Equation.3</vt:lpstr>
      <vt:lpstr>Equation.3</vt:lpstr>
      <vt:lpstr>Word.Picture.8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七系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邓天平</dc:creator>
  <cp:lastModifiedBy>HustAdmin</cp:lastModifiedBy>
  <cp:revision>581</cp:revision>
  <dcterms:created xsi:type="dcterms:W3CDTF">2004-04-14T02:41:04Z</dcterms:created>
  <dcterms:modified xsi:type="dcterms:W3CDTF">2023-12-25T11:24:48Z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22D02E0A31474A718964121C98759BC9</vt:lpwstr>
  </property>
  <property fmtid="{D5CDD505-2E9C-101B-9397-08002B2CF9AE}" pid="3" name="KSOProductBuildVer">
    <vt:lpwstr>2052-11.1.0.10577</vt:lpwstr>
  </property>
</Properties>
</file>